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Lst>
  <p:notesMasterIdLst>
    <p:notesMasterId r:id="rId41"/>
  </p:notesMasterIdLst>
  <p:sldIdLst>
    <p:sldId id="339" r:id="rId3"/>
    <p:sldId id="257" r:id="rId4"/>
    <p:sldId id="315" r:id="rId5"/>
    <p:sldId id="316" r:id="rId6"/>
    <p:sldId id="317" r:id="rId7"/>
    <p:sldId id="258" r:id="rId8"/>
    <p:sldId id="260" r:id="rId9"/>
    <p:sldId id="287" r:id="rId10"/>
    <p:sldId id="343" r:id="rId11"/>
    <p:sldId id="320" r:id="rId12"/>
    <p:sldId id="345" r:id="rId13"/>
    <p:sldId id="342" r:id="rId14"/>
    <p:sldId id="336" r:id="rId15"/>
    <p:sldId id="344" r:id="rId16"/>
    <p:sldId id="349" r:id="rId17"/>
    <p:sldId id="341" r:id="rId18"/>
    <p:sldId id="347" r:id="rId19"/>
    <p:sldId id="348" r:id="rId20"/>
    <p:sldId id="340" r:id="rId21"/>
    <p:sldId id="310" r:id="rId22"/>
    <p:sldId id="300" r:id="rId23"/>
    <p:sldId id="292" r:id="rId24"/>
    <p:sldId id="304" r:id="rId25"/>
    <p:sldId id="301" r:id="rId26"/>
    <p:sldId id="334" r:id="rId27"/>
    <p:sldId id="306" r:id="rId28"/>
    <p:sldId id="299" r:id="rId29"/>
    <p:sldId id="308" r:id="rId30"/>
    <p:sldId id="307" r:id="rId31"/>
    <p:sldId id="329" r:id="rId32"/>
    <p:sldId id="311" r:id="rId33"/>
    <p:sldId id="305" r:id="rId34"/>
    <p:sldId id="327" r:id="rId35"/>
    <p:sldId id="328" r:id="rId36"/>
    <p:sldId id="323" r:id="rId37"/>
    <p:sldId id="298" r:id="rId38"/>
    <p:sldId id="302" r:id="rId39"/>
    <p:sldId id="338" r:id="rId40"/>
  </p:sldIdLst>
  <p:sldSz cx="9906000" cy="6858000" type="A4"/>
  <p:notesSz cx="7315200" cy="9601200"/>
  <p:defaultTex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F5A"/>
    <a:srgbClr val="A1A1A1"/>
    <a:srgbClr val="0000FF"/>
    <a:srgbClr val="FFFFFF"/>
    <a:srgbClr val="FC9135"/>
    <a:srgbClr val="EAEAEA"/>
    <a:srgbClr val="0066FF"/>
    <a:srgbClr val="979797"/>
    <a:srgbClr val="C0C0C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87" autoAdjust="0"/>
    <p:restoredTop sz="94236" autoAdjust="0"/>
  </p:normalViewPr>
  <p:slideViewPr>
    <p:cSldViewPr>
      <p:cViewPr varScale="1">
        <p:scale>
          <a:sx n="86" d="100"/>
          <a:sy n="86" d="100"/>
        </p:scale>
        <p:origin x="-1008" y="-96"/>
      </p:cViewPr>
      <p:guideLst>
        <p:guide orient="horz" pos="2160"/>
        <p:guide pos="312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B393E-60BE-422C-8698-8126A799CC90}" type="doc">
      <dgm:prSet loTypeId="urn:microsoft.com/office/officeart/2005/8/layout/gear1" loCatId="relationship" qsTypeId="urn:microsoft.com/office/officeart/2005/8/quickstyle/simple1" qsCatId="simple" csTypeId="urn:microsoft.com/office/officeart/2005/8/colors/accent1_2" csCatId="accent1" phldr="1"/>
      <dgm:spPr/>
    </dgm:pt>
    <dgm:pt modelId="{2F4D1C91-85E2-4C74-9168-F01F8F995FCC}">
      <dgm:prSet phldrT="[Text]" custT="1"/>
      <dgm:spPr/>
      <dgm:t>
        <a:bodyPr/>
        <a:lstStyle/>
        <a:p>
          <a:r>
            <a:rPr lang="en-US" sz="1100" dirty="0" smtClean="0"/>
            <a:t>Building Technologies</a:t>
          </a:r>
          <a:endParaRPr lang="en-US" sz="1100" dirty="0"/>
        </a:p>
      </dgm:t>
    </dgm:pt>
    <dgm:pt modelId="{10BEF7CE-5EC3-4EAB-ACE9-8007197EB519}" type="parTrans" cxnId="{25830026-A907-4350-B896-8EA55C60DA45}">
      <dgm:prSet/>
      <dgm:spPr/>
      <dgm:t>
        <a:bodyPr/>
        <a:lstStyle/>
        <a:p>
          <a:endParaRPr lang="en-US"/>
        </a:p>
      </dgm:t>
    </dgm:pt>
    <dgm:pt modelId="{A46F8B17-7D23-4548-B4F6-AC2D122E7BE3}" type="sibTrans" cxnId="{25830026-A907-4350-B896-8EA55C60DA45}">
      <dgm:prSet/>
      <dgm:spPr/>
      <dgm:t>
        <a:bodyPr/>
        <a:lstStyle/>
        <a:p>
          <a:endParaRPr lang="en-US"/>
        </a:p>
      </dgm:t>
    </dgm:pt>
    <dgm:pt modelId="{13AC1A74-6B9D-47C9-9693-06C233250F1C}">
      <dgm:prSet phldrT="[Text]" custT="1"/>
      <dgm:spPr/>
      <dgm:t>
        <a:bodyPr/>
        <a:lstStyle/>
        <a:p>
          <a:r>
            <a:rPr lang="en-US" sz="1100" dirty="0" smtClean="0"/>
            <a:t>Client’s Needs</a:t>
          </a:r>
          <a:endParaRPr lang="en-US" sz="1100" dirty="0"/>
        </a:p>
      </dgm:t>
    </dgm:pt>
    <dgm:pt modelId="{9FE0190A-64EE-4B2A-AB96-A9D01AA2EBCF}" type="parTrans" cxnId="{EC84013E-DF8B-408C-8AFC-5697B3932E25}">
      <dgm:prSet/>
      <dgm:spPr/>
      <dgm:t>
        <a:bodyPr/>
        <a:lstStyle/>
        <a:p>
          <a:endParaRPr lang="en-US"/>
        </a:p>
      </dgm:t>
    </dgm:pt>
    <dgm:pt modelId="{1D2EC330-4DF2-47AC-9DD0-5B61E02946D2}" type="sibTrans" cxnId="{EC84013E-DF8B-408C-8AFC-5697B3932E25}">
      <dgm:prSet/>
      <dgm:spPr/>
      <dgm:t>
        <a:bodyPr/>
        <a:lstStyle/>
        <a:p>
          <a:endParaRPr lang="en-US"/>
        </a:p>
      </dgm:t>
    </dgm:pt>
    <dgm:pt modelId="{A935EBEB-D68E-46F5-86B4-D57DED747D27}">
      <dgm:prSet phldrT="[Text]"/>
      <dgm:spPr/>
    </dgm:pt>
    <dgm:pt modelId="{5AB98BC2-84BF-4D61-9D9D-AC6D039F4F38}" type="parTrans" cxnId="{26884B66-E7D5-4F8F-8A2A-B8D69C38795C}">
      <dgm:prSet/>
      <dgm:spPr/>
      <dgm:t>
        <a:bodyPr/>
        <a:lstStyle/>
        <a:p>
          <a:endParaRPr lang="en-US"/>
        </a:p>
      </dgm:t>
    </dgm:pt>
    <dgm:pt modelId="{51F3BABE-1245-4176-A963-06961D8CB5FD}" type="sibTrans" cxnId="{26884B66-E7D5-4F8F-8A2A-B8D69C38795C}">
      <dgm:prSet/>
      <dgm:spPr/>
      <dgm:t>
        <a:bodyPr/>
        <a:lstStyle/>
        <a:p>
          <a:endParaRPr lang="en-US"/>
        </a:p>
      </dgm:t>
    </dgm:pt>
    <dgm:pt modelId="{BE0AAB25-2BA7-4263-8C67-BCFC406A0951}">
      <dgm:prSet custT="1"/>
      <dgm:spPr/>
      <dgm:t>
        <a:bodyPr/>
        <a:lstStyle/>
        <a:p>
          <a:r>
            <a:rPr lang="en-US" sz="1100" dirty="0" smtClean="0"/>
            <a:t>Client’s Budget</a:t>
          </a:r>
          <a:endParaRPr lang="en-US" sz="1100" dirty="0"/>
        </a:p>
      </dgm:t>
    </dgm:pt>
    <dgm:pt modelId="{4DFC9E17-81BC-4170-8694-53273C5B8A08}" type="parTrans" cxnId="{515511EB-944E-472A-B855-E801BA731859}">
      <dgm:prSet/>
      <dgm:spPr/>
      <dgm:t>
        <a:bodyPr/>
        <a:lstStyle/>
        <a:p>
          <a:endParaRPr lang="en-US"/>
        </a:p>
      </dgm:t>
    </dgm:pt>
    <dgm:pt modelId="{64EB6158-E978-431B-B3B8-AE53B9D5738F}" type="sibTrans" cxnId="{515511EB-944E-472A-B855-E801BA731859}">
      <dgm:prSet/>
      <dgm:spPr/>
      <dgm:t>
        <a:bodyPr/>
        <a:lstStyle/>
        <a:p>
          <a:endParaRPr lang="en-US"/>
        </a:p>
      </dgm:t>
    </dgm:pt>
    <dgm:pt modelId="{6D4B7C6E-E02F-4305-A063-CEC155AE82BD}" type="pres">
      <dgm:prSet presAssocID="{DC2B393E-60BE-422C-8698-8126A799CC90}" presName="composite" presStyleCnt="0">
        <dgm:presLayoutVars>
          <dgm:chMax val="3"/>
          <dgm:animLvl val="lvl"/>
          <dgm:resizeHandles val="exact"/>
        </dgm:presLayoutVars>
      </dgm:prSet>
      <dgm:spPr/>
    </dgm:pt>
    <dgm:pt modelId="{09DE24B6-EFCA-4792-88E0-ADA4A93A7876}" type="pres">
      <dgm:prSet presAssocID="{2F4D1C91-85E2-4C74-9168-F01F8F995FCC}" presName="gear1" presStyleLbl="node1" presStyleIdx="0" presStyleCnt="3">
        <dgm:presLayoutVars>
          <dgm:chMax val="1"/>
          <dgm:bulletEnabled val="1"/>
        </dgm:presLayoutVars>
      </dgm:prSet>
      <dgm:spPr/>
    </dgm:pt>
    <dgm:pt modelId="{654194DB-1ACC-4ACA-8AC2-72EEF51B053E}" type="pres">
      <dgm:prSet presAssocID="{2F4D1C91-85E2-4C74-9168-F01F8F995FCC}" presName="gear1srcNode" presStyleLbl="node1" presStyleIdx="0" presStyleCnt="3"/>
      <dgm:spPr/>
    </dgm:pt>
    <dgm:pt modelId="{88FA0D27-9745-4D52-9899-62BE373CD5C6}" type="pres">
      <dgm:prSet presAssocID="{2F4D1C91-85E2-4C74-9168-F01F8F995FCC}" presName="gear1dstNode" presStyleLbl="node1" presStyleIdx="0" presStyleCnt="3"/>
      <dgm:spPr/>
    </dgm:pt>
    <dgm:pt modelId="{3B5E9D99-7348-488A-9999-FADBCB8FA083}" type="pres">
      <dgm:prSet presAssocID="{BE0AAB25-2BA7-4263-8C67-BCFC406A0951}" presName="gear2" presStyleLbl="node1" presStyleIdx="1" presStyleCnt="3">
        <dgm:presLayoutVars>
          <dgm:chMax val="1"/>
          <dgm:bulletEnabled val="1"/>
        </dgm:presLayoutVars>
      </dgm:prSet>
      <dgm:spPr/>
      <dgm:t>
        <a:bodyPr/>
        <a:lstStyle/>
        <a:p>
          <a:endParaRPr lang="en-US"/>
        </a:p>
      </dgm:t>
    </dgm:pt>
    <dgm:pt modelId="{181802B9-B22F-4FCB-B65C-732ECF7FDD46}" type="pres">
      <dgm:prSet presAssocID="{BE0AAB25-2BA7-4263-8C67-BCFC406A0951}" presName="gear2srcNode" presStyleLbl="node1" presStyleIdx="1" presStyleCnt="3"/>
      <dgm:spPr/>
    </dgm:pt>
    <dgm:pt modelId="{1C3273C6-9756-4063-9B22-93D2CC613BC9}" type="pres">
      <dgm:prSet presAssocID="{BE0AAB25-2BA7-4263-8C67-BCFC406A0951}" presName="gear2dstNode" presStyleLbl="node1" presStyleIdx="1" presStyleCnt="3"/>
      <dgm:spPr/>
    </dgm:pt>
    <dgm:pt modelId="{2D590E29-8ECC-463A-82AF-84BA2164188B}" type="pres">
      <dgm:prSet presAssocID="{13AC1A74-6B9D-47C9-9693-06C233250F1C}" presName="gear3" presStyleLbl="node1" presStyleIdx="2" presStyleCnt="3"/>
      <dgm:spPr/>
      <dgm:t>
        <a:bodyPr/>
        <a:lstStyle/>
        <a:p>
          <a:endParaRPr lang="en-US"/>
        </a:p>
      </dgm:t>
    </dgm:pt>
    <dgm:pt modelId="{6FC68B1F-40EE-445D-92DA-2EE2F8E1681B}" type="pres">
      <dgm:prSet presAssocID="{13AC1A74-6B9D-47C9-9693-06C233250F1C}" presName="gear3tx" presStyleLbl="node1" presStyleIdx="2" presStyleCnt="3">
        <dgm:presLayoutVars>
          <dgm:chMax val="1"/>
          <dgm:bulletEnabled val="1"/>
        </dgm:presLayoutVars>
      </dgm:prSet>
      <dgm:spPr/>
      <dgm:t>
        <a:bodyPr/>
        <a:lstStyle/>
        <a:p>
          <a:endParaRPr lang="en-US"/>
        </a:p>
      </dgm:t>
    </dgm:pt>
    <dgm:pt modelId="{A8017938-7A92-4E47-A42B-4F90EDAB1EE1}" type="pres">
      <dgm:prSet presAssocID="{13AC1A74-6B9D-47C9-9693-06C233250F1C}" presName="gear3srcNode" presStyleLbl="node1" presStyleIdx="2" presStyleCnt="3"/>
      <dgm:spPr/>
    </dgm:pt>
    <dgm:pt modelId="{71205164-FC44-4F9B-AF07-BD2779A4A5E2}" type="pres">
      <dgm:prSet presAssocID="{13AC1A74-6B9D-47C9-9693-06C233250F1C}" presName="gear3dstNode" presStyleLbl="node1" presStyleIdx="2" presStyleCnt="3"/>
      <dgm:spPr/>
    </dgm:pt>
    <dgm:pt modelId="{00B66303-EF5E-4874-8CFD-2124F64B2752}" type="pres">
      <dgm:prSet presAssocID="{A46F8B17-7D23-4548-B4F6-AC2D122E7BE3}" presName="connector1" presStyleLbl="sibTrans2D1" presStyleIdx="0" presStyleCnt="3"/>
      <dgm:spPr/>
    </dgm:pt>
    <dgm:pt modelId="{06355153-621E-4EA6-AD2C-5DA45774D9FB}" type="pres">
      <dgm:prSet presAssocID="{64EB6158-E978-431B-B3B8-AE53B9D5738F}" presName="connector2" presStyleLbl="sibTrans2D1" presStyleIdx="1" presStyleCnt="3"/>
      <dgm:spPr/>
    </dgm:pt>
    <dgm:pt modelId="{D1849DB2-9543-4515-87E4-64011946377B}" type="pres">
      <dgm:prSet presAssocID="{1D2EC330-4DF2-47AC-9DD0-5B61E02946D2}" presName="connector3" presStyleLbl="sibTrans2D1" presStyleIdx="2" presStyleCnt="3" custAng="8733050"/>
      <dgm:spPr/>
    </dgm:pt>
  </dgm:ptLst>
  <dgm:cxnLst>
    <dgm:cxn modelId="{CA1979B7-A4CF-48F0-A1F9-BCBB889CF786}" type="presOf" srcId="{13AC1A74-6B9D-47C9-9693-06C233250F1C}" destId="{2D590E29-8ECC-463A-82AF-84BA2164188B}" srcOrd="0" destOrd="0" presId="urn:microsoft.com/office/officeart/2005/8/layout/gear1"/>
    <dgm:cxn modelId="{D4AF7419-CF70-470F-9679-D5D77A66D6ED}" type="presOf" srcId="{1D2EC330-4DF2-47AC-9DD0-5B61E02946D2}" destId="{D1849DB2-9543-4515-87E4-64011946377B}" srcOrd="0" destOrd="0" presId="urn:microsoft.com/office/officeart/2005/8/layout/gear1"/>
    <dgm:cxn modelId="{515511EB-944E-472A-B855-E801BA731859}" srcId="{DC2B393E-60BE-422C-8698-8126A799CC90}" destId="{BE0AAB25-2BA7-4263-8C67-BCFC406A0951}" srcOrd="1" destOrd="0" parTransId="{4DFC9E17-81BC-4170-8694-53273C5B8A08}" sibTransId="{64EB6158-E978-431B-B3B8-AE53B9D5738F}"/>
    <dgm:cxn modelId="{F860E971-05AF-40BF-9298-DE68732FF7AB}" type="presOf" srcId="{BE0AAB25-2BA7-4263-8C67-BCFC406A0951}" destId="{3B5E9D99-7348-488A-9999-FADBCB8FA083}" srcOrd="0" destOrd="0" presId="urn:microsoft.com/office/officeart/2005/8/layout/gear1"/>
    <dgm:cxn modelId="{D1E678B3-AD2F-4251-B770-C6548FDC9819}" type="presOf" srcId="{2F4D1C91-85E2-4C74-9168-F01F8F995FCC}" destId="{88FA0D27-9745-4D52-9899-62BE373CD5C6}" srcOrd="2" destOrd="0" presId="urn:microsoft.com/office/officeart/2005/8/layout/gear1"/>
    <dgm:cxn modelId="{2A8ED3CE-682D-44AB-983A-BEFD7CC5D92E}" type="presOf" srcId="{13AC1A74-6B9D-47C9-9693-06C233250F1C}" destId="{A8017938-7A92-4E47-A42B-4F90EDAB1EE1}" srcOrd="2" destOrd="0" presId="urn:microsoft.com/office/officeart/2005/8/layout/gear1"/>
    <dgm:cxn modelId="{0308630C-D358-4099-BF52-337EA61BDDB3}" type="presOf" srcId="{BE0AAB25-2BA7-4263-8C67-BCFC406A0951}" destId="{1C3273C6-9756-4063-9B22-93D2CC613BC9}" srcOrd="2" destOrd="0" presId="urn:microsoft.com/office/officeart/2005/8/layout/gear1"/>
    <dgm:cxn modelId="{26884B66-E7D5-4F8F-8A2A-B8D69C38795C}" srcId="{DC2B393E-60BE-422C-8698-8126A799CC90}" destId="{A935EBEB-D68E-46F5-86B4-D57DED747D27}" srcOrd="3" destOrd="0" parTransId="{5AB98BC2-84BF-4D61-9D9D-AC6D039F4F38}" sibTransId="{51F3BABE-1245-4176-A963-06961D8CB5FD}"/>
    <dgm:cxn modelId="{A0A5DD87-9406-4389-A66E-5315E070607A}" type="presOf" srcId="{DC2B393E-60BE-422C-8698-8126A799CC90}" destId="{6D4B7C6E-E02F-4305-A063-CEC155AE82BD}" srcOrd="0" destOrd="0" presId="urn:microsoft.com/office/officeart/2005/8/layout/gear1"/>
    <dgm:cxn modelId="{689601B8-43D2-44C2-A34C-24C336C7041D}" type="presOf" srcId="{2F4D1C91-85E2-4C74-9168-F01F8F995FCC}" destId="{654194DB-1ACC-4ACA-8AC2-72EEF51B053E}" srcOrd="1" destOrd="0" presId="urn:microsoft.com/office/officeart/2005/8/layout/gear1"/>
    <dgm:cxn modelId="{EC84013E-DF8B-408C-8AFC-5697B3932E25}" srcId="{DC2B393E-60BE-422C-8698-8126A799CC90}" destId="{13AC1A74-6B9D-47C9-9693-06C233250F1C}" srcOrd="2" destOrd="0" parTransId="{9FE0190A-64EE-4B2A-AB96-A9D01AA2EBCF}" sibTransId="{1D2EC330-4DF2-47AC-9DD0-5B61E02946D2}"/>
    <dgm:cxn modelId="{B7EDB88D-CADD-440C-837D-A49620A2589F}" type="presOf" srcId="{13AC1A74-6B9D-47C9-9693-06C233250F1C}" destId="{6FC68B1F-40EE-445D-92DA-2EE2F8E1681B}" srcOrd="1" destOrd="0" presId="urn:microsoft.com/office/officeart/2005/8/layout/gear1"/>
    <dgm:cxn modelId="{BEF38917-1567-4F5B-B169-254C6B699171}" type="presOf" srcId="{BE0AAB25-2BA7-4263-8C67-BCFC406A0951}" destId="{181802B9-B22F-4FCB-B65C-732ECF7FDD46}" srcOrd="1" destOrd="0" presId="urn:microsoft.com/office/officeart/2005/8/layout/gear1"/>
    <dgm:cxn modelId="{CCC53D30-4464-4C0C-84C1-1ED2926C61E4}" type="presOf" srcId="{64EB6158-E978-431B-B3B8-AE53B9D5738F}" destId="{06355153-621E-4EA6-AD2C-5DA45774D9FB}" srcOrd="0" destOrd="0" presId="urn:microsoft.com/office/officeart/2005/8/layout/gear1"/>
    <dgm:cxn modelId="{12F6A29F-AD7E-42D4-9B62-8887F2D6116F}" type="presOf" srcId="{2F4D1C91-85E2-4C74-9168-F01F8F995FCC}" destId="{09DE24B6-EFCA-4792-88E0-ADA4A93A7876}" srcOrd="0" destOrd="0" presId="urn:microsoft.com/office/officeart/2005/8/layout/gear1"/>
    <dgm:cxn modelId="{4C32840A-887A-4D85-8BA8-A41686AF9F6F}" type="presOf" srcId="{A46F8B17-7D23-4548-B4F6-AC2D122E7BE3}" destId="{00B66303-EF5E-4874-8CFD-2124F64B2752}" srcOrd="0" destOrd="0" presId="urn:microsoft.com/office/officeart/2005/8/layout/gear1"/>
    <dgm:cxn modelId="{25830026-A907-4350-B896-8EA55C60DA45}" srcId="{DC2B393E-60BE-422C-8698-8126A799CC90}" destId="{2F4D1C91-85E2-4C74-9168-F01F8F995FCC}" srcOrd="0" destOrd="0" parTransId="{10BEF7CE-5EC3-4EAB-ACE9-8007197EB519}" sibTransId="{A46F8B17-7D23-4548-B4F6-AC2D122E7BE3}"/>
    <dgm:cxn modelId="{6B3FDB1E-FFB8-464C-8051-B6FA7833F062}" type="presOf" srcId="{13AC1A74-6B9D-47C9-9693-06C233250F1C}" destId="{71205164-FC44-4F9B-AF07-BD2779A4A5E2}" srcOrd="3" destOrd="0" presId="urn:microsoft.com/office/officeart/2005/8/layout/gear1"/>
    <dgm:cxn modelId="{4854BE04-564F-40F6-BAF1-DA3D91D70AC1}" type="presParOf" srcId="{6D4B7C6E-E02F-4305-A063-CEC155AE82BD}" destId="{09DE24B6-EFCA-4792-88E0-ADA4A93A7876}" srcOrd="0" destOrd="0" presId="urn:microsoft.com/office/officeart/2005/8/layout/gear1"/>
    <dgm:cxn modelId="{31E63CE6-D62E-4582-8476-100A7E6EEB46}" type="presParOf" srcId="{6D4B7C6E-E02F-4305-A063-CEC155AE82BD}" destId="{654194DB-1ACC-4ACA-8AC2-72EEF51B053E}" srcOrd="1" destOrd="0" presId="urn:microsoft.com/office/officeart/2005/8/layout/gear1"/>
    <dgm:cxn modelId="{B9705217-EB1C-4B2B-954C-080577AA912A}" type="presParOf" srcId="{6D4B7C6E-E02F-4305-A063-CEC155AE82BD}" destId="{88FA0D27-9745-4D52-9899-62BE373CD5C6}" srcOrd="2" destOrd="0" presId="urn:microsoft.com/office/officeart/2005/8/layout/gear1"/>
    <dgm:cxn modelId="{1C6E07ED-0020-4C28-A92A-D10ABC3CA075}" type="presParOf" srcId="{6D4B7C6E-E02F-4305-A063-CEC155AE82BD}" destId="{3B5E9D99-7348-488A-9999-FADBCB8FA083}" srcOrd="3" destOrd="0" presId="urn:microsoft.com/office/officeart/2005/8/layout/gear1"/>
    <dgm:cxn modelId="{F66AA896-171D-465C-8952-620B6CDDED65}" type="presParOf" srcId="{6D4B7C6E-E02F-4305-A063-CEC155AE82BD}" destId="{181802B9-B22F-4FCB-B65C-732ECF7FDD46}" srcOrd="4" destOrd="0" presId="urn:microsoft.com/office/officeart/2005/8/layout/gear1"/>
    <dgm:cxn modelId="{A69F6413-4BC4-40C0-8FB3-7F7E563FBD94}" type="presParOf" srcId="{6D4B7C6E-E02F-4305-A063-CEC155AE82BD}" destId="{1C3273C6-9756-4063-9B22-93D2CC613BC9}" srcOrd="5" destOrd="0" presId="urn:microsoft.com/office/officeart/2005/8/layout/gear1"/>
    <dgm:cxn modelId="{1DCCB1F3-8E20-4973-8068-FF45BA03816C}" type="presParOf" srcId="{6D4B7C6E-E02F-4305-A063-CEC155AE82BD}" destId="{2D590E29-8ECC-463A-82AF-84BA2164188B}" srcOrd="6" destOrd="0" presId="urn:microsoft.com/office/officeart/2005/8/layout/gear1"/>
    <dgm:cxn modelId="{28F8CF9A-97FD-4431-9105-C9E7373655FB}" type="presParOf" srcId="{6D4B7C6E-E02F-4305-A063-CEC155AE82BD}" destId="{6FC68B1F-40EE-445D-92DA-2EE2F8E1681B}" srcOrd="7" destOrd="0" presId="urn:microsoft.com/office/officeart/2005/8/layout/gear1"/>
    <dgm:cxn modelId="{D8C185B6-ABD2-471C-8B09-92528473BD9C}" type="presParOf" srcId="{6D4B7C6E-E02F-4305-A063-CEC155AE82BD}" destId="{A8017938-7A92-4E47-A42B-4F90EDAB1EE1}" srcOrd="8" destOrd="0" presId="urn:microsoft.com/office/officeart/2005/8/layout/gear1"/>
    <dgm:cxn modelId="{2B075B35-A3D1-4DB9-9189-C084E7DE1079}" type="presParOf" srcId="{6D4B7C6E-E02F-4305-A063-CEC155AE82BD}" destId="{71205164-FC44-4F9B-AF07-BD2779A4A5E2}" srcOrd="9" destOrd="0" presId="urn:microsoft.com/office/officeart/2005/8/layout/gear1"/>
    <dgm:cxn modelId="{73B68DD0-9983-46F5-BA12-DB35E19689B0}" type="presParOf" srcId="{6D4B7C6E-E02F-4305-A063-CEC155AE82BD}" destId="{00B66303-EF5E-4874-8CFD-2124F64B2752}" srcOrd="10" destOrd="0" presId="urn:microsoft.com/office/officeart/2005/8/layout/gear1"/>
    <dgm:cxn modelId="{494A0298-2F5C-4AAF-B1D3-7A7B89680C27}" type="presParOf" srcId="{6D4B7C6E-E02F-4305-A063-CEC155AE82BD}" destId="{06355153-621E-4EA6-AD2C-5DA45774D9FB}" srcOrd="11" destOrd="0" presId="urn:microsoft.com/office/officeart/2005/8/layout/gear1"/>
    <dgm:cxn modelId="{5BF24CF8-93BF-4B29-A813-D070B8885B7B}" type="presParOf" srcId="{6D4B7C6E-E02F-4305-A063-CEC155AE82BD}" destId="{D1849DB2-9543-4515-87E4-64011946377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B5093F-3D0A-4BA9-BC84-C9A62BF3D122}"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E7DD87C-F0CC-4BAD-A54A-3737D801A48B}">
      <dgm:prSet phldrT="[Text]" custT="1"/>
      <dgm:spPr/>
      <dgm:t>
        <a:bodyPr/>
        <a:lstStyle/>
        <a:p>
          <a:r>
            <a:rPr lang="en-US" sz="900" dirty="0" smtClean="0"/>
            <a:t>Excellent quality control</a:t>
          </a:r>
          <a:endParaRPr lang="en-US" sz="900" dirty="0"/>
        </a:p>
      </dgm:t>
    </dgm:pt>
    <dgm:pt modelId="{8364583F-BC0E-4B6E-8216-718BEA39661C}" type="parTrans" cxnId="{B1D7356C-559F-4011-8E10-5FA01DDB7A22}">
      <dgm:prSet/>
      <dgm:spPr/>
      <dgm:t>
        <a:bodyPr/>
        <a:lstStyle/>
        <a:p>
          <a:endParaRPr lang="en-US"/>
        </a:p>
      </dgm:t>
    </dgm:pt>
    <dgm:pt modelId="{E6ADAA2F-362A-4A90-BC8A-6844C3E85C14}" type="sibTrans" cxnId="{B1D7356C-559F-4011-8E10-5FA01DDB7A22}">
      <dgm:prSet/>
      <dgm:spPr/>
      <dgm:t>
        <a:bodyPr/>
        <a:lstStyle/>
        <a:p>
          <a:endParaRPr lang="en-US"/>
        </a:p>
      </dgm:t>
    </dgm:pt>
    <dgm:pt modelId="{5CABC58A-08EA-43D3-AFDD-C26591604D07}">
      <dgm:prSet phldrT="[Text]"/>
      <dgm:spPr/>
      <dgm:t>
        <a:bodyPr/>
        <a:lstStyle/>
        <a:p>
          <a:r>
            <a:rPr lang="en-US" b="1" dirty="0" smtClean="0"/>
            <a:t>EXECUTION</a:t>
          </a:r>
          <a:endParaRPr lang="en-US" b="1" dirty="0"/>
        </a:p>
      </dgm:t>
    </dgm:pt>
    <dgm:pt modelId="{A40CEB32-EEB2-4CC5-85E1-3429D4422DD5}" type="parTrans" cxnId="{21754D61-A6BC-4CEA-A7CA-84B6939FFE53}">
      <dgm:prSet/>
      <dgm:spPr/>
      <dgm:t>
        <a:bodyPr/>
        <a:lstStyle/>
        <a:p>
          <a:endParaRPr lang="en-US"/>
        </a:p>
      </dgm:t>
    </dgm:pt>
    <dgm:pt modelId="{92880CBE-C52C-43B0-B14A-913EA70A185B}" type="sibTrans" cxnId="{21754D61-A6BC-4CEA-A7CA-84B6939FFE53}">
      <dgm:prSet custT="1"/>
      <dgm:spPr/>
      <dgm:t>
        <a:bodyPr/>
        <a:lstStyle/>
        <a:p>
          <a:r>
            <a:rPr lang="en-US" sz="900" dirty="0" smtClean="0"/>
            <a:t>Planning Services</a:t>
          </a:r>
          <a:endParaRPr lang="en-US" sz="900" dirty="0"/>
        </a:p>
      </dgm:t>
    </dgm:pt>
    <dgm:pt modelId="{9C86ADBF-C081-4C4B-A048-FF39ECCD1727}">
      <dgm:prSet phldrT="[Text]" custT="1"/>
      <dgm:spPr/>
      <dgm:t>
        <a:bodyPr/>
        <a:lstStyle/>
        <a:p>
          <a:pPr algn="ctr"/>
          <a:r>
            <a:rPr lang="en-US" sz="800" dirty="0" smtClean="0"/>
            <a:t>ARCHITECTURE &amp; </a:t>
          </a:r>
        </a:p>
        <a:p>
          <a:pPr algn="ctr"/>
          <a:r>
            <a:rPr lang="en-US" sz="800" dirty="0" smtClean="0"/>
            <a:t>INTERIOR DESIGNS</a:t>
          </a:r>
          <a:endParaRPr lang="en-US" sz="800" dirty="0"/>
        </a:p>
      </dgm:t>
    </dgm:pt>
    <dgm:pt modelId="{7D41DD5B-2C0A-4A53-9950-3C7FA8760788}" type="parTrans" cxnId="{D1214F8B-D454-42E4-9850-FAF939DAC336}">
      <dgm:prSet/>
      <dgm:spPr/>
      <dgm:t>
        <a:bodyPr/>
        <a:lstStyle/>
        <a:p>
          <a:endParaRPr lang="en-US"/>
        </a:p>
      </dgm:t>
    </dgm:pt>
    <dgm:pt modelId="{B46F4BAD-D019-4078-B6D0-8BD727E581B9}" type="sibTrans" cxnId="{D1214F8B-D454-42E4-9850-FAF939DAC336}">
      <dgm:prSet/>
      <dgm:spPr/>
      <dgm:t>
        <a:bodyPr/>
        <a:lstStyle/>
        <a:p>
          <a:endParaRPr lang="en-US"/>
        </a:p>
      </dgm:t>
    </dgm:pt>
    <dgm:pt modelId="{D30F97BC-AD0A-489E-93A5-57543B998738}">
      <dgm:prSet phldrT="[Text]" custT="1"/>
      <dgm:spPr/>
      <dgm:t>
        <a:bodyPr/>
        <a:lstStyle/>
        <a:p>
          <a:r>
            <a:rPr lang="en-US" sz="900" dirty="0" smtClean="0"/>
            <a:t>Project Management</a:t>
          </a:r>
          <a:endParaRPr lang="en-US" sz="900" dirty="0"/>
        </a:p>
      </dgm:t>
    </dgm:pt>
    <dgm:pt modelId="{35058050-C7F1-4D99-A998-B2316F188877}" type="parTrans" cxnId="{F182934C-1C0C-4BB1-94F9-EF720707CF03}">
      <dgm:prSet/>
      <dgm:spPr/>
      <dgm:t>
        <a:bodyPr/>
        <a:lstStyle/>
        <a:p>
          <a:endParaRPr lang="en-US"/>
        </a:p>
      </dgm:t>
    </dgm:pt>
    <dgm:pt modelId="{8CB52CA2-7948-4B25-BCA2-77B8ECF93B74}" type="sibTrans" cxnId="{F182934C-1C0C-4BB1-94F9-EF720707CF03}">
      <dgm:prSet/>
      <dgm:spPr/>
      <dgm:t>
        <a:bodyPr/>
        <a:lstStyle/>
        <a:p>
          <a:endParaRPr lang="en-US"/>
        </a:p>
      </dgm:t>
    </dgm:pt>
    <dgm:pt modelId="{364E60A4-9AC8-4919-AF7E-266AE2C39A0D}" type="pres">
      <dgm:prSet presAssocID="{1CB5093F-3D0A-4BA9-BC84-C9A62BF3D122}" presName="Name0" presStyleCnt="0">
        <dgm:presLayoutVars>
          <dgm:chMax/>
          <dgm:chPref/>
          <dgm:dir/>
          <dgm:animLvl val="lvl"/>
        </dgm:presLayoutVars>
      </dgm:prSet>
      <dgm:spPr/>
    </dgm:pt>
    <dgm:pt modelId="{67E41650-5A00-41BD-AA09-0A52034B5CE7}" type="pres">
      <dgm:prSet presAssocID="{1E7DD87C-F0CC-4BAD-A54A-3737D801A48B}" presName="composite" presStyleCnt="0"/>
      <dgm:spPr/>
    </dgm:pt>
    <dgm:pt modelId="{409963B2-C36D-4897-A0B2-C32147CC9B85}" type="pres">
      <dgm:prSet presAssocID="{1E7DD87C-F0CC-4BAD-A54A-3737D801A48B}" presName="Parent1" presStyleLbl="node1" presStyleIdx="0" presStyleCnt="6">
        <dgm:presLayoutVars>
          <dgm:chMax val="1"/>
          <dgm:chPref val="1"/>
          <dgm:bulletEnabled val="1"/>
        </dgm:presLayoutVars>
      </dgm:prSet>
      <dgm:spPr/>
      <dgm:t>
        <a:bodyPr/>
        <a:lstStyle/>
        <a:p>
          <a:endParaRPr lang="en-US"/>
        </a:p>
      </dgm:t>
    </dgm:pt>
    <dgm:pt modelId="{16C26BA7-DFD1-42FB-8F50-9AA9FD1E2D7D}" type="pres">
      <dgm:prSet presAssocID="{1E7DD87C-F0CC-4BAD-A54A-3737D801A48B}" presName="Childtext1" presStyleLbl="revTx" presStyleIdx="0" presStyleCnt="3">
        <dgm:presLayoutVars>
          <dgm:chMax val="0"/>
          <dgm:chPref val="0"/>
          <dgm:bulletEnabled val="1"/>
        </dgm:presLayoutVars>
      </dgm:prSet>
      <dgm:spPr/>
      <dgm:t>
        <a:bodyPr/>
        <a:lstStyle/>
        <a:p>
          <a:endParaRPr lang="en-US"/>
        </a:p>
      </dgm:t>
    </dgm:pt>
    <dgm:pt modelId="{9CEF2548-F1C4-4DB5-A611-B7825E4DD060}" type="pres">
      <dgm:prSet presAssocID="{1E7DD87C-F0CC-4BAD-A54A-3737D801A48B}" presName="BalanceSpacing" presStyleCnt="0"/>
      <dgm:spPr/>
    </dgm:pt>
    <dgm:pt modelId="{A85AE816-DA2D-4DCC-80F7-607E27B202BB}" type="pres">
      <dgm:prSet presAssocID="{1E7DD87C-F0CC-4BAD-A54A-3737D801A48B}" presName="BalanceSpacing1" presStyleCnt="0"/>
      <dgm:spPr/>
    </dgm:pt>
    <dgm:pt modelId="{6EEEE20E-65BE-4EFB-80A9-1648420FFB63}" type="pres">
      <dgm:prSet presAssocID="{E6ADAA2F-362A-4A90-BC8A-6844C3E85C14}" presName="Accent1Text" presStyleLbl="node1" presStyleIdx="1" presStyleCnt="6" custLinFactNeighborX="-74246" custLinFactNeighborY="84880"/>
      <dgm:spPr/>
    </dgm:pt>
    <dgm:pt modelId="{A96F6D1A-DCCC-4D64-AF18-C6161A97F21E}" type="pres">
      <dgm:prSet presAssocID="{E6ADAA2F-362A-4A90-BC8A-6844C3E85C14}" presName="spaceBetweenRectangles" presStyleCnt="0"/>
      <dgm:spPr/>
    </dgm:pt>
    <dgm:pt modelId="{AF0195F2-AD7F-4BDE-B44E-8E9F808BB23C}" type="pres">
      <dgm:prSet presAssocID="{5CABC58A-08EA-43D3-AFDD-C26591604D07}" presName="composite" presStyleCnt="0"/>
      <dgm:spPr/>
    </dgm:pt>
    <dgm:pt modelId="{8E16AF01-C32E-45EA-AF49-C6A57E1C664F}" type="pres">
      <dgm:prSet presAssocID="{5CABC58A-08EA-43D3-AFDD-C26591604D07}" presName="Parent1" presStyleLbl="node1" presStyleIdx="2" presStyleCnt="6">
        <dgm:presLayoutVars>
          <dgm:chMax val="1"/>
          <dgm:chPref val="1"/>
          <dgm:bulletEnabled val="1"/>
        </dgm:presLayoutVars>
      </dgm:prSet>
      <dgm:spPr/>
    </dgm:pt>
    <dgm:pt modelId="{31DD3202-9CC8-4C70-82D6-DC68F3721769}" type="pres">
      <dgm:prSet presAssocID="{5CABC58A-08EA-43D3-AFDD-C26591604D07}" presName="Childtext1" presStyleLbl="revTx" presStyleIdx="1" presStyleCnt="3" custLinFactNeighborX="-8590" custLinFactNeighborY="1034">
        <dgm:presLayoutVars>
          <dgm:chMax val="0"/>
          <dgm:chPref val="0"/>
          <dgm:bulletEnabled val="1"/>
        </dgm:presLayoutVars>
      </dgm:prSet>
      <dgm:spPr/>
      <dgm:t>
        <a:bodyPr/>
        <a:lstStyle/>
        <a:p>
          <a:endParaRPr lang="en-US"/>
        </a:p>
      </dgm:t>
    </dgm:pt>
    <dgm:pt modelId="{E14A47F7-E7FF-41AB-9102-BC2D25055F61}" type="pres">
      <dgm:prSet presAssocID="{5CABC58A-08EA-43D3-AFDD-C26591604D07}" presName="BalanceSpacing" presStyleCnt="0"/>
      <dgm:spPr/>
    </dgm:pt>
    <dgm:pt modelId="{6C8688FB-D5C6-47FB-B347-FA71D19E1AAD}" type="pres">
      <dgm:prSet presAssocID="{5CABC58A-08EA-43D3-AFDD-C26591604D07}" presName="BalanceSpacing1" presStyleCnt="0"/>
      <dgm:spPr/>
    </dgm:pt>
    <dgm:pt modelId="{320F5258-7B07-4C8B-AFF3-85DC3576F331}" type="pres">
      <dgm:prSet presAssocID="{92880CBE-C52C-43B0-B14A-913EA70A185B}" presName="Accent1Text" presStyleLbl="node1" presStyleIdx="3" presStyleCnt="6" custLinFactNeighborX="-577"/>
      <dgm:spPr/>
      <dgm:t>
        <a:bodyPr/>
        <a:lstStyle/>
        <a:p>
          <a:endParaRPr lang="en-US"/>
        </a:p>
      </dgm:t>
    </dgm:pt>
    <dgm:pt modelId="{AE63135D-FF09-4649-BB77-DFBE115BDA5D}" type="pres">
      <dgm:prSet presAssocID="{92880CBE-C52C-43B0-B14A-913EA70A185B}" presName="spaceBetweenRectangles" presStyleCnt="0"/>
      <dgm:spPr/>
    </dgm:pt>
    <dgm:pt modelId="{3B1782CC-51C2-4EF4-84DC-E6A23D13AC64}" type="pres">
      <dgm:prSet presAssocID="{D30F97BC-AD0A-489E-93A5-57543B998738}" presName="composite" presStyleCnt="0"/>
      <dgm:spPr/>
    </dgm:pt>
    <dgm:pt modelId="{AA58BE0C-BA8C-4260-A5B2-D54BE6F78BA4}" type="pres">
      <dgm:prSet presAssocID="{D30F97BC-AD0A-489E-93A5-57543B998738}" presName="Parent1" presStyleLbl="node1" presStyleIdx="4" presStyleCnt="6">
        <dgm:presLayoutVars>
          <dgm:chMax val="1"/>
          <dgm:chPref val="1"/>
          <dgm:bulletEnabled val="1"/>
        </dgm:presLayoutVars>
      </dgm:prSet>
      <dgm:spPr/>
    </dgm:pt>
    <dgm:pt modelId="{725E64CC-E84F-47A7-B188-D264DA132C1D}" type="pres">
      <dgm:prSet presAssocID="{D30F97BC-AD0A-489E-93A5-57543B998738}" presName="Childtext1" presStyleLbl="revTx" presStyleIdx="2" presStyleCnt="3">
        <dgm:presLayoutVars>
          <dgm:chMax val="0"/>
          <dgm:chPref val="0"/>
          <dgm:bulletEnabled val="1"/>
        </dgm:presLayoutVars>
      </dgm:prSet>
      <dgm:spPr/>
    </dgm:pt>
    <dgm:pt modelId="{44A13339-3EDE-497A-91C9-CA48F49FC542}" type="pres">
      <dgm:prSet presAssocID="{D30F97BC-AD0A-489E-93A5-57543B998738}" presName="BalanceSpacing" presStyleCnt="0"/>
      <dgm:spPr/>
    </dgm:pt>
    <dgm:pt modelId="{19CBF002-0880-4B09-8D49-ADF5926CB643}" type="pres">
      <dgm:prSet presAssocID="{D30F97BC-AD0A-489E-93A5-57543B998738}" presName="BalanceSpacing1" presStyleCnt="0"/>
      <dgm:spPr/>
    </dgm:pt>
    <dgm:pt modelId="{74D50FE1-7CC7-4D85-B548-78FDEDC96071}" type="pres">
      <dgm:prSet presAssocID="{8CB52CA2-7948-4B25-BCA2-77B8ECF93B74}" presName="Accent1Text" presStyleLbl="node1" presStyleIdx="5" presStyleCnt="6" custAng="16200000" custScaleX="18808" custScaleY="18808" custLinFactNeighborX="-7959" custLinFactNeighborY="-84880"/>
      <dgm:spPr>
        <a:prstGeom prst="rightArrow">
          <a:avLst/>
        </a:prstGeom>
      </dgm:spPr>
    </dgm:pt>
  </dgm:ptLst>
  <dgm:cxnLst>
    <dgm:cxn modelId="{A2954C64-A942-4567-A077-1102F9734285}" type="presOf" srcId="{1CB5093F-3D0A-4BA9-BC84-C9A62BF3D122}" destId="{364E60A4-9AC8-4919-AF7E-266AE2C39A0D}" srcOrd="0" destOrd="0" presId="urn:microsoft.com/office/officeart/2008/layout/AlternatingHexagons"/>
    <dgm:cxn modelId="{8E5B8913-9DED-4659-AFBE-B231551DDD48}" type="presOf" srcId="{8CB52CA2-7948-4B25-BCA2-77B8ECF93B74}" destId="{74D50FE1-7CC7-4D85-B548-78FDEDC96071}" srcOrd="0" destOrd="0" presId="urn:microsoft.com/office/officeart/2008/layout/AlternatingHexagons"/>
    <dgm:cxn modelId="{A4785DC9-075C-4699-BB16-1AAEAB478CE2}" type="presOf" srcId="{5CABC58A-08EA-43D3-AFDD-C26591604D07}" destId="{8E16AF01-C32E-45EA-AF49-C6A57E1C664F}" srcOrd="0" destOrd="0" presId="urn:microsoft.com/office/officeart/2008/layout/AlternatingHexagons"/>
    <dgm:cxn modelId="{56ADCCDB-485E-4424-BEFA-520DFE161848}" type="presOf" srcId="{E6ADAA2F-362A-4A90-BC8A-6844C3E85C14}" destId="{6EEEE20E-65BE-4EFB-80A9-1648420FFB63}" srcOrd="0" destOrd="0" presId="urn:microsoft.com/office/officeart/2008/layout/AlternatingHexagons"/>
    <dgm:cxn modelId="{B1D7356C-559F-4011-8E10-5FA01DDB7A22}" srcId="{1CB5093F-3D0A-4BA9-BC84-C9A62BF3D122}" destId="{1E7DD87C-F0CC-4BAD-A54A-3737D801A48B}" srcOrd="0" destOrd="0" parTransId="{8364583F-BC0E-4B6E-8216-718BEA39661C}" sibTransId="{E6ADAA2F-362A-4A90-BC8A-6844C3E85C14}"/>
    <dgm:cxn modelId="{F182934C-1C0C-4BB1-94F9-EF720707CF03}" srcId="{1CB5093F-3D0A-4BA9-BC84-C9A62BF3D122}" destId="{D30F97BC-AD0A-489E-93A5-57543B998738}" srcOrd="2" destOrd="0" parTransId="{35058050-C7F1-4D99-A998-B2316F188877}" sibTransId="{8CB52CA2-7948-4B25-BCA2-77B8ECF93B74}"/>
    <dgm:cxn modelId="{64CFF477-9E58-4DB0-A163-44B9066C0EFF}" type="presOf" srcId="{D30F97BC-AD0A-489E-93A5-57543B998738}" destId="{AA58BE0C-BA8C-4260-A5B2-D54BE6F78BA4}" srcOrd="0" destOrd="0" presId="urn:microsoft.com/office/officeart/2008/layout/AlternatingHexagons"/>
    <dgm:cxn modelId="{21754D61-A6BC-4CEA-A7CA-84B6939FFE53}" srcId="{1CB5093F-3D0A-4BA9-BC84-C9A62BF3D122}" destId="{5CABC58A-08EA-43D3-AFDD-C26591604D07}" srcOrd="1" destOrd="0" parTransId="{A40CEB32-EEB2-4CC5-85E1-3429D4422DD5}" sibTransId="{92880CBE-C52C-43B0-B14A-913EA70A185B}"/>
    <dgm:cxn modelId="{D1214F8B-D454-42E4-9850-FAF939DAC336}" srcId="{5CABC58A-08EA-43D3-AFDD-C26591604D07}" destId="{9C86ADBF-C081-4C4B-A048-FF39ECCD1727}" srcOrd="0" destOrd="0" parTransId="{7D41DD5B-2C0A-4A53-9950-3C7FA8760788}" sibTransId="{B46F4BAD-D019-4078-B6D0-8BD727E581B9}"/>
    <dgm:cxn modelId="{CA85EFB6-9C5D-4F0D-A5B6-71FDE8B45F69}" type="presOf" srcId="{9C86ADBF-C081-4C4B-A048-FF39ECCD1727}" destId="{31DD3202-9CC8-4C70-82D6-DC68F3721769}" srcOrd="0" destOrd="0" presId="urn:microsoft.com/office/officeart/2008/layout/AlternatingHexagons"/>
    <dgm:cxn modelId="{0BE5E2AC-4252-488B-A200-0A23666AFE60}" type="presOf" srcId="{1E7DD87C-F0CC-4BAD-A54A-3737D801A48B}" destId="{409963B2-C36D-4897-A0B2-C32147CC9B85}" srcOrd="0" destOrd="0" presId="urn:microsoft.com/office/officeart/2008/layout/AlternatingHexagons"/>
    <dgm:cxn modelId="{AFC06036-3D28-4639-A565-EDC5B53F1E1C}" type="presOf" srcId="{92880CBE-C52C-43B0-B14A-913EA70A185B}" destId="{320F5258-7B07-4C8B-AFF3-85DC3576F331}" srcOrd="0" destOrd="0" presId="urn:microsoft.com/office/officeart/2008/layout/AlternatingHexagons"/>
    <dgm:cxn modelId="{4BB584D8-A825-4CAD-B5A4-2A8C3E15C47C}" type="presParOf" srcId="{364E60A4-9AC8-4919-AF7E-266AE2C39A0D}" destId="{67E41650-5A00-41BD-AA09-0A52034B5CE7}" srcOrd="0" destOrd="0" presId="urn:microsoft.com/office/officeart/2008/layout/AlternatingHexagons"/>
    <dgm:cxn modelId="{60C2BE4E-99A0-4E8C-B852-ABB31BF15B0A}" type="presParOf" srcId="{67E41650-5A00-41BD-AA09-0A52034B5CE7}" destId="{409963B2-C36D-4897-A0B2-C32147CC9B85}" srcOrd="0" destOrd="0" presId="urn:microsoft.com/office/officeart/2008/layout/AlternatingHexagons"/>
    <dgm:cxn modelId="{06A6F81E-D144-4EB0-9195-8424312D9FE3}" type="presParOf" srcId="{67E41650-5A00-41BD-AA09-0A52034B5CE7}" destId="{16C26BA7-DFD1-42FB-8F50-9AA9FD1E2D7D}" srcOrd="1" destOrd="0" presId="urn:microsoft.com/office/officeart/2008/layout/AlternatingHexagons"/>
    <dgm:cxn modelId="{4034EE24-C9AE-4EF7-887F-9B4392F9BD17}" type="presParOf" srcId="{67E41650-5A00-41BD-AA09-0A52034B5CE7}" destId="{9CEF2548-F1C4-4DB5-A611-B7825E4DD060}" srcOrd="2" destOrd="0" presId="urn:microsoft.com/office/officeart/2008/layout/AlternatingHexagons"/>
    <dgm:cxn modelId="{6997A516-525F-4278-9202-E71B81FC7F79}" type="presParOf" srcId="{67E41650-5A00-41BD-AA09-0A52034B5CE7}" destId="{A85AE816-DA2D-4DCC-80F7-607E27B202BB}" srcOrd="3" destOrd="0" presId="urn:microsoft.com/office/officeart/2008/layout/AlternatingHexagons"/>
    <dgm:cxn modelId="{6FDFB458-807D-448A-9CA7-DBD722543540}" type="presParOf" srcId="{67E41650-5A00-41BD-AA09-0A52034B5CE7}" destId="{6EEEE20E-65BE-4EFB-80A9-1648420FFB63}" srcOrd="4" destOrd="0" presId="urn:microsoft.com/office/officeart/2008/layout/AlternatingHexagons"/>
    <dgm:cxn modelId="{12B70C1A-74FF-41A6-8423-BD1AE453591D}" type="presParOf" srcId="{364E60A4-9AC8-4919-AF7E-266AE2C39A0D}" destId="{A96F6D1A-DCCC-4D64-AF18-C6161A97F21E}" srcOrd="1" destOrd="0" presId="urn:microsoft.com/office/officeart/2008/layout/AlternatingHexagons"/>
    <dgm:cxn modelId="{3A02303D-86D6-4756-A41E-FAB33A10BA05}" type="presParOf" srcId="{364E60A4-9AC8-4919-AF7E-266AE2C39A0D}" destId="{AF0195F2-AD7F-4BDE-B44E-8E9F808BB23C}" srcOrd="2" destOrd="0" presId="urn:microsoft.com/office/officeart/2008/layout/AlternatingHexagons"/>
    <dgm:cxn modelId="{427A3CB2-59BA-461C-BE1D-5227CD4C8382}" type="presParOf" srcId="{AF0195F2-AD7F-4BDE-B44E-8E9F808BB23C}" destId="{8E16AF01-C32E-45EA-AF49-C6A57E1C664F}" srcOrd="0" destOrd="0" presId="urn:microsoft.com/office/officeart/2008/layout/AlternatingHexagons"/>
    <dgm:cxn modelId="{76BC80B7-8191-4FB7-8681-648E26C8B349}" type="presParOf" srcId="{AF0195F2-AD7F-4BDE-B44E-8E9F808BB23C}" destId="{31DD3202-9CC8-4C70-82D6-DC68F3721769}" srcOrd="1" destOrd="0" presId="urn:microsoft.com/office/officeart/2008/layout/AlternatingHexagons"/>
    <dgm:cxn modelId="{89E0165E-404B-404E-B369-9D3571C1AC7D}" type="presParOf" srcId="{AF0195F2-AD7F-4BDE-B44E-8E9F808BB23C}" destId="{E14A47F7-E7FF-41AB-9102-BC2D25055F61}" srcOrd="2" destOrd="0" presId="urn:microsoft.com/office/officeart/2008/layout/AlternatingHexagons"/>
    <dgm:cxn modelId="{F6A8EAE8-AB70-4619-BA03-01138A13A385}" type="presParOf" srcId="{AF0195F2-AD7F-4BDE-B44E-8E9F808BB23C}" destId="{6C8688FB-D5C6-47FB-B347-FA71D19E1AAD}" srcOrd="3" destOrd="0" presId="urn:microsoft.com/office/officeart/2008/layout/AlternatingHexagons"/>
    <dgm:cxn modelId="{8DD8C671-1D78-4843-8182-71C7923A2755}" type="presParOf" srcId="{AF0195F2-AD7F-4BDE-B44E-8E9F808BB23C}" destId="{320F5258-7B07-4C8B-AFF3-85DC3576F331}" srcOrd="4" destOrd="0" presId="urn:microsoft.com/office/officeart/2008/layout/AlternatingHexagons"/>
    <dgm:cxn modelId="{CFF36969-68C2-44B0-A413-1D23A15DA559}" type="presParOf" srcId="{364E60A4-9AC8-4919-AF7E-266AE2C39A0D}" destId="{AE63135D-FF09-4649-BB77-DFBE115BDA5D}" srcOrd="3" destOrd="0" presId="urn:microsoft.com/office/officeart/2008/layout/AlternatingHexagons"/>
    <dgm:cxn modelId="{66B4A3FD-F0EB-4F87-B4FF-C45B575D0216}" type="presParOf" srcId="{364E60A4-9AC8-4919-AF7E-266AE2C39A0D}" destId="{3B1782CC-51C2-4EF4-84DC-E6A23D13AC64}" srcOrd="4" destOrd="0" presId="urn:microsoft.com/office/officeart/2008/layout/AlternatingHexagons"/>
    <dgm:cxn modelId="{5400F300-6424-4D74-88AB-1F59D62C3407}" type="presParOf" srcId="{3B1782CC-51C2-4EF4-84DC-E6A23D13AC64}" destId="{AA58BE0C-BA8C-4260-A5B2-D54BE6F78BA4}" srcOrd="0" destOrd="0" presId="urn:microsoft.com/office/officeart/2008/layout/AlternatingHexagons"/>
    <dgm:cxn modelId="{D0DE3C1B-4409-49EE-9F6E-AE15F6411271}" type="presParOf" srcId="{3B1782CC-51C2-4EF4-84DC-E6A23D13AC64}" destId="{725E64CC-E84F-47A7-B188-D264DA132C1D}" srcOrd="1" destOrd="0" presId="urn:microsoft.com/office/officeart/2008/layout/AlternatingHexagons"/>
    <dgm:cxn modelId="{4AFA3EB3-F820-4733-AE06-4A809AC9A034}" type="presParOf" srcId="{3B1782CC-51C2-4EF4-84DC-E6A23D13AC64}" destId="{44A13339-3EDE-497A-91C9-CA48F49FC542}" srcOrd="2" destOrd="0" presId="urn:microsoft.com/office/officeart/2008/layout/AlternatingHexagons"/>
    <dgm:cxn modelId="{1D5B6ACE-F972-46DA-A14B-D4C9070C8F2C}" type="presParOf" srcId="{3B1782CC-51C2-4EF4-84DC-E6A23D13AC64}" destId="{19CBF002-0880-4B09-8D49-ADF5926CB643}" srcOrd="3" destOrd="0" presId="urn:microsoft.com/office/officeart/2008/layout/AlternatingHexagons"/>
    <dgm:cxn modelId="{0A89DE85-1DF4-4FA9-8690-4237EB10B6CF}" type="presParOf" srcId="{3B1782CC-51C2-4EF4-84DC-E6A23D13AC64}" destId="{74D50FE1-7CC7-4D85-B548-78FDEDC96071}" srcOrd="4" destOrd="0" presId="urn:microsoft.com/office/officeart/2008/layout/AlternatingHexagon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E24B6-EFCA-4792-88E0-ADA4A93A7876}">
      <dsp:nvSpPr>
        <dsp:cNvPr id="0" name=""/>
        <dsp:cNvSpPr/>
      </dsp:nvSpPr>
      <dsp:spPr>
        <a:xfrm>
          <a:off x="2050185" y="1285492"/>
          <a:ext cx="1571156" cy="1571156"/>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Building Technologies</a:t>
          </a:r>
          <a:endParaRPr lang="en-US" sz="1100" kern="1200" dirty="0"/>
        </a:p>
      </dsp:txBody>
      <dsp:txXfrm>
        <a:off x="2366057" y="1653528"/>
        <a:ext cx="939412" cy="807606"/>
      </dsp:txXfrm>
    </dsp:sp>
    <dsp:sp modelId="{3B5E9D99-7348-488A-9999-FADBCB8FA083}">
      <dsp:nvSpPr>
        <dsp:cNvPr id="0" name=""/>
        <dsp:cNvSpPr/>
      </dsp:nvSpPr>
      <dsp:spPr>
        <a:xfrm>
          <a:off x="1136057" y="914127"/>
          <a:ext cx="1142659" cy="114265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Client’s Budget</a:t>
          </a:r>
          <a:endParaRPr lang="en-US" sz="1100" kern="1200" dirty="0"/>
        </a:p>
      </dsp:txBody>
      <dsp:txXfrm>
        <a:off x="1423725" y="1203533"/>
        <a:ext cx="567323" cy="563847"/>
      </dsp:txXfrm>
    </dsp:sp>
    <dsp:sp modelId="{2D590E29-8ECC-463A-82AF-84BA2164188B}">
      <dsp:nvSpPr>
        <dsp:cNvPr id="0" name=""/>
        <dsp:cNvSpPr/>
      </dsp:nvSpPr>
      <dsp:spPr>
        <a:xfrm rot="20700000">
          <a:off x="1776063" y="125809"/>
          <a:ext cx="1119573" cy="111957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Client’s Needs</a:t>
          </a:r>
          <a:endParaRPr lang="en-US" sz="1100" kern="1200" dirty="0"/>
        </a:p>
      </dsp:txBody>
      <dsp:txXfrm rot="-20700000">
        <a:off x="2021618" y="371364"/>
        <a:ext cx="628462" cy="628462"/>
      </dsp:txXfrm>
    </dsp:sp>
    <dsp:sp modelId="{00B66303-EF5E-4874-8CFD-2124F64B2752}">
      <dsp:nvSpPr>
        <dsp:cNvPr id="0" name=""/>
        <dsp:cNvSpPr/>
      </dsp:nvSpPr>
      <dsp:spPr>
        <a:xfrm>
          <a:off x="1915288" y="1056310"/>
          <a:ext cx="2011080" cy="2011080"/>
        </a:xfrm>
        <a:prstGeom prst="circularArrow">
          <a:avLst>
            <a:gd name="adj1" fmla="val 4688"/>
            <a:gd name="adj2" fmla="val 299029"/>
            <a:gd name="adj3" fmla="val 2472511"/>
            <a:gd name="adj4" fmla="val 1595874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355153-621E-4EA6-AD2C-5DA45774D9FB}">
      <dsp:nvSpPr>
        <dsp:cNvPr id="0" name=""/>
        <dsp:cNvSpPr/>
      </dsp:nvSpPr>
      <dsp:spPr>
        <a:xfrm>
          <a:off x="933694" y="667040"/>
          <a:ext cx="1461175" cy="146117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849DB2-9543-4515-87E4-64011946377B}">
      <dsp:nvSpPr>
        <dsp:cNvPr id="0" name=""/>
        <dsp:cNvSpPr/>
      </dsp:nvSpPr>
      <dsp:spPr>
        <a:xfrm rot="8733050">
          <a:off x="1517094" y="-113678"/>
          <a:ext cx="1575441" cy="157544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963B2-C36D-4897-A0B2-C32147CC9B85}">
      <dsp:nvSpPr>
        <dsp:cNvPr id="0" name=""/>
        <dsp:cNvSpPr/>
      </dsp:nvSpPr>
      <dsp:spPr>
        <a:xfrm rot="5400000">
          <a:off x="2125406" y="82990"/>
          <a:ext cx="1265659" cy="110112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Excellent quality control</a:t>
          </a:r>
          <a:endParaRPr lang="en-US" sz="900" kern="1200" dirty="0"/>
        </a:p>
      </dsp:txBody>
      <dsp:txXfrm rot="-5400000">
        <a:off x="2379266" y="197954"/>
        <a:ext cx="757939" cy="871195"/>
      </dsp:txXfrm>
    </dsp:sp>
    <dsp:sp modelId="{16C26BA7-DFD1-42FB-8F50-9AA9FD1E2D7D}">
      <dsp:nvSpPr>
        <dsp:cNvPr id="0" name=""/>
        <dsp:cNvSpPr/>
      </dsp:nvSpPr>
      <dsp:spPr>
        <a:xfrm>
          <a:off x="3342210" y="253854"/>
          <a:ext cx="1412475" cy="759395"/>
        </a:xfrm>
        <a:prstGeom prst="rect">
          <a:avLst/>
        </a:prstGeom>
        <a:noFill/>
        <a:ln>
          <a:noFill/>
        </a:ln>
        <a:effectLst/>
      </dsp:spPr>
      <dsp:style>
        <a:lnRef idx="0">
          <a:scrgbClr r="0" g="0" b="0"/>
        </a:lnRef>
        <a:fillRef idx="0">
          <a:scrgbClr r="0" g="0" b="0"/>
        </a:fillRef>
        <a:effectRef idx="0">
          <a:scrgbClr r="0" g="0" b="0"/>
        </a:effectRef>
        <a:fontRef idx="minor"/>
      </dsp:style>
    </dsp:sp>
    <dsp:sp modelId="{6EEEE20E-65BE-4EFB-80A9-1648420FFB63}">
      <dsp:nvSpPr>
        <dsp:cNvPr id="0" name=""/>
        <dsp:cNvSpPr/>
      </dsp:nvSpPr>
      <dsp:spPr>
        <a:xfrm rot="5400000">
          <a:off x="118652" y="1157282"/>
          <a:ext cx="1265659" cy="110112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72512" y="1272246"/>
        <a:ext cx="757939" cy="871195"/>
      </dsp:txXfrm>
    </dsp:sp>
    <dsp:sp modelId="{8E16AF01-C32E-45EA-AF49-C6A57E1C664F}">
      <dsp:nvSpPr>
        <dsp:cNvPr id="0" name=""/>
        <dsp:cNvSpPr/>
      </dsp:nvSpPr>
      <dsp:spPr>
        <a:xfrm rot="5400000">
          <a:off x="1528521" y="1157282"/>
          <a:ext cx="1265659" cy="110112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EXECUTION</a:t>
          </a:r>
          <a:endParaRPr lang="en-US" sz="1100" b="1" kern="1200" dirty="0"/>
        </a:p>
      </dsp:txBody>
      <dsp:txXfrm rot="-5400000">
        <a:off x="1782381" y="1272246"/>
        <a:ext cx="757939" cy="871195"/>
      </dsp:txXfrm>
    </dsp:sp>
    <dsp:sp modelId="{31DD3202-9CC8-4C70-82D6-DC68F3721769}">
      <dsp:nvSpPr>
        <dsp:cNvPr id="0" name=""/>
        <dsp:cNvSpPr/>
      </dsp:nvSpPr>
      <dsp:spPr>
        <a:xfrm>
          <a:off x="80895" y="1335998"/>
          <a:ext cx="1366911" cy="759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smtClean="0"/>
            <a:t>ARCHITECTURE &amp; </a:t>
          </a:r>
        </a:p>
        <a:p>
          <a:pPr lvl="0" algn="ctr" defTabSz="355600">
            <a:lnSpc>
              <a:spcPct val="90000"/>
            </a:lnSpc>
            <a:spcBef>
              <a:spcPct val="0"/>
            </a:spcBef>
            <a:spcAft>
              <a:spcPct val="35000"/>
            </a:spcAft>
          </a:pPr>
          <a:r>
            <a:rPr lang="en-US" sz="800" kern="1200" dirty="0" smtClean="0"/>
            <a:t>INTERIOR DESIGNS</a:t>
          </a:r>
          <a:endParaRPr lang="en-US" sz="800" kern="1200" dirty="0"/>
        </a:p>
      </dsp:txBody>
      <dsp:txXfrm>
        <a:off x="80895" y="1335998"/>
        <a:ext cx="1366911" cy="759395"/>
      </dsp:txXfrm>
    </dsp:sp>
    <dsp:sp modelId="{320F5258-7B07-4C8B-AFF3-85DC3576F331}">
      <dsp:nvSpPr>
        <dsp:cNvPr id="0" name=""/>
        <dsp:cNvSpPr/>
      </dsp:nvSpPr>
      <dsp:spPr>
        <a:xfrm rot="5400000">
          <a:off x="2711381" y="1157282"/>
          <a:ext cx="1265659" cy="110112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en-US" sz="900" kern="1200" dirty="0" smtClean="0"/>
            <a:t>Planning Services</a:t>
          </a:r>
          <a:endParaRPr lang="en-US" sz="900" kern="1200" dirty="0"/>
        </a:p>
      </dsp:txBody>
      <dsp:txXfrm rot="-5400000">
        <a:off x="2965241" y="1272246"/>
        <a:ext cx="757939" cy="871195"/>
      </dsp:txXfrm>
    </dsp:sp>
    <dsp:sp modelId="{AA58BE0C-BA8C-4260-A5B2-D54BE6F78BA4}">
      <dsp:nvSpPr>
        <dsp:cNvPr id="0" name=""/>
        <dsp:cNvSpPr/>
      </dsp:nvSpPr>
      <dsp:spPr>
        <a:xfrm rot="5400000">
          <a:off x="2125406" y="2231573"/>
          <a:ext cx="1265659" cy="110112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Project Management</a:t>
          </a:r>
          <a:endParaRPr lang="en-US" sz="900" kern="1200" dirty="0"/>
        </a:p>
      </dsp:txBody>
      <dsp:txXfrm rot="-5400000">
        <a:off x="2379266" y="2346537"/>
        <a:ext cx="757939" cy="871195"/>
      </dsp:txXfrm>
    </dsp:sp>
    <dsp:sp modelId="{725E64CC-E84F-47A7-B188-D264DA132C1D}">
      <dsp:nvSpPr>
        <dsp:cNvPr id="0" name=""/>
        <dsp:cNvSpPr/>
      </dsp:nvSpPr>
      <dsp:spPr>
        <a:xfrm>
          <a:off x="3342210" y="2402437"/>
          <a:ext cx="1412475" cy="759395"/>
        </a:xfrm>
        <a:prstGeom prst="rect">
          <a:avLst/>
        </a:prstGeom>
        <a:noFill/>
        <a:ln>
          <a:noFill/>
        </a:ln>
        <a:effectLst/>
      </dsp:spPr>
      <dsp:style>
        <a:lnRef idx="0">
          <a:scrgbClr r="0" g="0" b="0"/>
        </a:lnRef>
        <a:fillRef idx="0">
          <a:scrgbClr r="0" g="0" b="0"/>
        </a:fillRef>
        <a:effectRef idx="0">
          <a:scrgbClr r="0" g="0" b="0"/>
        </a:effectRef>
        <a:fontRef idx="minor"/>
      </dsp:style>
    </dsp:sp>
    <dsp:sp modelId="{74D50FE1-7CC7-4D85-B548-78FDEDC96071}">
      <dsp:nvSpPr>
        <dsp:cNvPr id="0" name=""/>
        <dsp:cNvSpPr/>
      </dsp:nvSpPr>
      <dsp:spPr>
        <a:xfrm>
          <a:off x="1362361" y="1604294"/>
          <a:ext cx="238045" cy="207099"/>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403721" y="1614709"/>
        <a:ext cx="103549" cy="18627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717" cy="480598"/>
          </a:xfrm>
          <a:prstGeom prst="rect">
            <a:avLst/>
          </a:prstGeom>
        </p:spPr>
        <p:txBody>
          <a:bodyPr vert="horz" lIns="94778" tIns="47388" rIns="94778" bIns="47388" rtlCol="0"/>
          <a:lstStyle>
            <a:lvl1pPr algn="l">
              <a:defRPr sz="1200"/>
            </a:lvl1pPr>
          </a:lstStyle>
          <a:p>
            <a:endParaRPr lang="en-US"/>
          </a:p>
        </p:txBody>
      </p:sp>
      <p:sp>
        <p:nvSpPr>
          <p:cNvPr id="3" name="Date Placeholder 2"/>
          <p:cNvSpPr>
            <a:spLocks noGrp="1"/>
          </p:cNvSpPr>
          <p:nvPr>
            <p:ph type="dt" idx="1"/>
          </p:nvPr>
        </p:nvSpPr>
        <p:spPr>
          <a:xfrm>
            <a:off x="4142777" y="0"/>
            <a:ext cx="3170717" cy="480598"/>
          </a:xfrm>
          <a:prstGeom prst="rect">
            <a:avLst/>
          </a:prstGeom>
        </p:spPr>
        <p:txBody>
          <a:bodyPr vert="horz" lIns="94778" tIns="47388" rIns="94778" bIns="47388" rtlCol="0"/>
          <a:lstStyle>
            <a:lvl1pPr algn="r">
              <a:defRPr sz="1200"/>
            </a:lvl1pPr>
          </a:lstStyle>
          <a:p>
            <a:fld id="{E58472FE-E3BD-4603-A338-1874C22AD1FA}" type="datetimeFigureOut">
              <a:rPr lang="en-US" smtClean="0"/>
              <a:pPr/>
              <a:t>10-Feb-20</a:t>
            </a:fld>
            <a:endParaRPr lang="en-US"/>
          </a:p>
        </p:txBody>
      </p:sp>
      <p:sp>
        <p:nvSpPr>
          <p:cNvPr id="4" name="Slide Image Placeholder 3"/>
          <p:cNvSpPr>
            <a:spLocks noGrp="1" noRot="1" noChangeAspect="1"/>
          </p:cNvSpPr>
          <p:nvPr>
            <p:ph type="sldImg" idx="2"/>
          </p:nvPr>
        </p:nvSpPr>
        <p:spPr>
          <a:xfrm>
            <a:off x="1058863" y="720725"/>
            <a:ext cx="5197475" cy="3598863"/>
          </a:xfrm>
          <a:prstGeom prst="rect">
            <a:avLst/>
          </a:prstGeom>
          <a:noFill/>
          <a:ln w="12700">
            <a:solidFill>
              <a:prstClr val="black"/>
            </a:solidFill>
          </a:ln>
        </p:spPr>
        <p:txBody>
          <a:bodyPr vert="horz" lIns="94778" tIns="47388" rIns="94778" bIns="47388" rtlCol="0" anchor="ctr"/>
          <a:lstStyle/>
          <a:p>
            <a:endParaRPr lang="en-US"/>
          </a:p>
        </p:txBody>
      </p:sp>
      <p:sp>
        <p:nvSpPr>
          <p:cNvPr id="5" name="Notes Placeholder 4"/>
          <p:cNvSpPr>
            <a:spLocks noGrp="1"/>
          </p:cNvSpPr>
          <p:nvPr>
            <p:ph type="body" sz="quarter" idx="3"/>
          </p:nvPr>
        </p:nvSpPr>
        <p:spPr>
          <a:xfrm>
            <a:off x="731181" y="4560303"/>
            <a:ext cx="5852843" cy="4320770"/>
          </a:xfrm>
          <a:prstGeom prst="rect">
            <a:avLst/>
          </a:prstGeom>
        </p:spPr>
        <p:txBody>
          <a:bodyPr vert="horz" lIns="94778" tIns="47388" rIns="94778" bIns="473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069"/>
            <a:ext cx="3170717" cy="480597"/>
          </a:xfrm>
          <a:prstGeom prst="rect">
            <a:avLst/>
          </a:prstGeom>
        </p:spPr>
        <p:txBody>
          <a:bodyPr vert="horz" lIns="94778" tIns="47388" rIns="94778" bIns="47388" rtlCol="0" anchor="b"/>
          <a:lstStyle>
            <a:lvl1pPr algn="l">
              <a:defRPr sz="1200"/>
            </a:lvl1pPr>
          </a:lstStyle>
          <a:p>
            <a:endParaRPr lang="en-US"/>
          </a:p>
        </p:txBody>
      </p:sp>
      <p:sp>
        <p:nvSpPr>
          <p:cNvPr id="7" name="Slide Number Placeholder 6"/>
          <p:cNvSpPr>
            <a:spLocks noGrp="1"/>
          </p:cNvSpPr>
          <p:nvPr>
            <p:ph type="sldNum" sz="quarter" idx="5"/>
          </p:nvPr>
        </p:nvSpPr>
        <p:spPr>
          <a:xfrm>
            <a:off x="4142777" y="9119069"/>
            <a:ext cx="3170717" cy="480597"/>
          </a:xfrm>
          <a:prstGeom prst="rect">
            <a:avLst/>
          </a:prstGeom>
        </p:spPr>
        <p:txBody>
          <a:bodyPr vert="horz" lIns="94778" tIns="47388" rIns="94778" bIns="47388" rtlCol="0" anchor="b"/>
          <a:lstStyle>
            <a:lvl1pPr algn="r">
              <a:defRPr sz="1200"/>
            </a:lvl1pPr>
          </a:lstStyle>
          <a:p>
            <a:fld id="{FD0DE7C1-22FB-4DD9-9602-68503E1BB41A}" type="slidenum">
              <a:rPr lang="en-US" smtClean="0"/>
              <a:pPr/>
              <a:t>‹#›</a:t>
            </a:fld>
            <a:endParaRPr lang="en-US"/>
          </a:p>
        </p:txBody>
      </p:sp>
    </p:spTree>
    <p:extLst>
      <p:ext uri="{BB962C8B-B14F-4D97-AF65-F5344CB8AC3E}">
        <p14:creationId xmlns:p14="http://schemas.microsoft.com/office/powerpoint/2010/main" val="158312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720725"/>
            <a:ext cx="519747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DE7C1-22FB-4DD9-9602-68503E1BB41A}" type="slidenum">
              <a:rPr lang="en-US" smtClean="0"/>
              <a:pPr/>
              <a:t>28</a:t>
            </a:fld>
            <a:endParaRPr lang="en-US"/>
          </a:p>
        </p:txBody>
      </p:sp>
    </p:spTree>
    <p:extLst>
      <p:ext uri="{BB962C8B-B14F-4D97-AF65-F5344CB8AC3E}">
        <p14:creationId xmlns:p14="http://schemas.microsoft.com/office/powerpoint/2010/main" val="334935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720725"/>
            <a:ext cx="519747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DE7C1-22FB-4DD9-9602-68503E1BB41A}" type="slidenum">
              <a:rPr lang="en-US" smtClean="0"/>
              <a:pPr/>
              <a:t>31</a:t>
            </a:fld>
            <a:endParaRPr lang="en-US"/>
          </a:p>
        </p:txBody>
      </p:sp>
    </p:spTree>
    <p:extLst>
      <p:ext uri="{BB962C8B-B14F-4D97-AF65-F5344CB8AC3E}">
        <p14:creationId xmlns:p14="http://schemas.microsoft.com/office/powerpoint/2010/main" val="334935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720725"/>
            <a:ext cx="519747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DE7C1-22FB-4DD9-9602-68503E1BB41A}" type="slidenum">
              <a:rPr lang="en-US" smtClean="0"/>
              <a:pPr/>
              <a:t>32</a:t>
            </a:fld>
            <a:endParaRPr lang="en-US"/>
          </a:p>
        </p:txBody>
      </p:sp>
    </p:spTree>
    <p:extLst>
      <p:ext uri="{BB962C8B-B14F-4D97-AF65-F5344CB8AC3E}">
        <p14:creationId xmlns:p14="http://schemas.microsoft.com/office/powerpoint/2010/main" val="322880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720725"/>
            <a:ext cx="519747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DE7C1-22FB-4DD9-9602-68503E1BB41A}" type="slidenum">
              <a:rPr lang="en-US" smtClean="0"/>
              <a:pPr/>
              <a:t>33</a:t>
            </a:fld>
            <a:endParaRPr lang="en-US"/>
          </a:p>
        </p:txBody>
      </p:sp>
    </p:spTree>
    <p:extLst>
      <p:ext uri="{BB962C8B-B14F-4D97-AF65-F5344CB8AC3E}">
        <p14:creationId xmlns:p14="http://schemas.microsoft.com/office/powerpoint/2010/main" val="322880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720725"/>
            <a:ext cx="519747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DE7C1-22FB-4DD9-9602-68503E1BB41A}" type="slidenum">
              <a:rPr lang="en-US" smtClean="0"/>
              <a:pPr/>
              <a:t>34</a:t>
            </a:fld>
            <a:endParaRPr lang="en-US"/>
          </a:p>
        </p:txBody>
      </p:sp>
    </p:spTree>
    <p:extLst>
      <p:ext uri="{BB962C8B-B14F-4D97-AF65-F5344CB8AC3E}">
        <p14:creationId xmlns:p14="http://schemas.microsoft.com/office/powerpoint/2010/main" val="322880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57199" y="1371600"/>
            <a:ext cx="89154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dirty="0">
              <a:solidFill>
                <a:prstClr val="white">
                  <a:shade val="50000"/>
                </a:prstClr>
              </a:solidFill>
            </a:endParaRPr>
          </a:p>
        </p:txBody>
      </p:sp>
      <p:sp>
        <p:nvSpPr>
          <p:cNvPr id="29" name="Slide Number Placeholder 28"/>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
        <p:nvSpPr>
          <p:cNvPr id="9" name="Subtitle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55953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42929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3"/>
            <a:ext cx="222885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95300" y="274643"/>
            <a:ext cx="652145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65836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2"/>
            <a:ext cx="84201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1214182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123960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204808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48300"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2557537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333686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4196960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1124834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334919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140195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924082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855792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5"/>
            <a:ext cx="2414588"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6578" y="274645"/>
            <a:ext cx="70786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407682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0" y="609600"/>
            <a:ext cx="767715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33550" y="2507786"/>
            <a:ext cx="767715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a:xfrm>
            <a:off x="8585200" y="6416680"/>
            <a:ext cx="825500" cy="365125"/>
          </a:xfrm>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1442060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95300" y="1600205"/>
            <a:ext cx="437515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035550" y="1600205"/>
            <a:ext cx="437515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57592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89154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032113" y="1535113"/>
            <a:ext cx="437859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95300" y="2362205"/>
            <a:ext cx="4376870"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032113" y="2362205"/>
            <a:ext cx="4378590"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507052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55738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65794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95300" y="1524005"/>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872972" y="273055"/>
            <a:ext cx="5537729"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325000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981200" y="1166787"/>
            <a:ext cx="59436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52107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95300" y="1600200"/>
            <a:ext cx="89154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95300" y="6416680"/>
            <a:ext cx="23114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1145B27-3DB2-474F-8F27-8523E11B2690}" type="datetimeFigureOut">
              <a:rPr lang="en-US" smtClean="0">
                <a:solidFill>
                  <a:prstClr val="white">
                    <a:shade val="50000"/>
                  </a:prstClr>
                </a:solidFill>
              </a:rPr>
              <a:pPr/>
              <a:t>10-Feb-20</a:t>
            </a:fld>
            <a:endParaRPr lang="en-US" dirty="0">
              <a:solidFill>
                <a:prstClr val="white">
                  <a:shade val="50000"/>
                </a:prstClr>
              </a:solidFill>
            </a:endParaRPr>
          </a:p>
        </p:txBody>
      </p:sp>
      <p:sp>
        <p:nvSpPr>
          <p:cNvPr id="3" name="Footer Placeholder 2"/>
          <p:cNvSpPr>
            <a:spLocks noGrp="1"/>
          </p:cNvSpPr>
          <p:nvPr>
            <p:ph type="ftr" sz="quarter" idx="3"/>
          </p:nvPr>
        </p:nvSpPr>
        <p:spPr>
          <a:xfrm>
            <a:off x="3384550" y="6416680"/>
            <a:ext cx="31369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prstClr val="white">
                  <a:shade val="50000"/>
                </a:prstClr>
              </a:solidFill>
            </a:endParaRPr>
          </a:p>
        </p:txBody>
      </p:sp>
      <p:sp>
        <p:nvSpPr>
          <p:cNvPr id="23" name="Slide Number Placeholder 22"/>
          <p:cNvSpPr>
            <a:spLocks noGrp="1"/>
          </p:cNvSpPr>
          <p:nvPr>
            <p:ph type="sldNum" sz="quarter" idx="4"/>
          </p:nvPr>
        </p:nvSpPr>
        <p:spPr>
          <a:xfrm>
            <a:off x="8585200" y="6416680"/>
            <a:ext cx="8255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DCFA662-CEB8-4EE2-B69C-B86DD2FB36D3}"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824154109"/>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95300" y="6356357"/>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45B27-3DB2-474F-8F27-8523E11B2690}" type="datetimeFigureOut">
              <a:rPr lang="en-US" smtClean="0"/>
              <a:pPr/>
              <a:t>10-Feb-20</a:t>
            </a:fld>
            <a:endParaRPr lang="en-US" dirty="0"/>
          </a:p>
        </p:txBody>
      </p:sp>
      <p:sp>
        <p:nvSpPr>
          <p:cNvPr id="5" name="Footer Placeholder 4"/>
          <p:cNvSpPr>
            <a:spLocks noGrp="1"/>
          </p:cNvSpPr>
          <p:nvPr>
            <p:ph type="ftr" sz="quarter" idx="3"/>
          </p:nvPr>
        </p:nvSpPr>
        <p:spPr>
          <a:xfrm>
            <a:off x="3384550" y="6356357"/>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99300" y="6356357"/>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FA662-CEB8-4EE2-B69C-B86DD2FB36D3}" type="slidenum">
              <a:rPr lang="en-US" smtClean="0"/>
              <a:pPr/>
              <a:t>‹#›</a:t>
            </a:fld>
            <a:endParaRPr lang="en-US" dirty="0"/>
          </a:p>
        </p:txBody>
      </p:sp>
    </p:spTree>
    <p:extLst>
      <p:ext uri="{BB962C8B-B14F-4D97-AF65-F5344CB8AC3E}">
        <p14:creationId xmlns:p14="http://schemas.microsoft.com/office/powerpoint/2010/main" val="35183769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tiff"/><Relationship Id="rId4" Type="http://schemas.openxmlformats.org/officeDocument/2006/relationships/image" Target="../media/image40.jpe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73.jpeg"/><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jpeg"/><Relationship Id="rId17" Type="http://schemas.microsoft.com/office/2007/relationships/diagramDrawing" Target="../diagrams/drawing2.xml"/><Relationship Id="rId2" Type="http://schemas.openxmlformats.org/officeDocument/2006/relationships/image" Target="../media/image4.jpeg"/><Relationship Id="rId16" Type="http://schemas.openxmlformats.org/officeDocument/2006/relationships/diagramColors" Target="../diagrams/colors2.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8.jpeg"/><Relationship Id="rId5" Type="http://schemas.openxmlformats.org/officeDocument/2006/relationships/diagramQuickStyle" Target="../diagrams/quickStyle1.xml"/><Relationship Id="rId15" Type="http://schemas.openxmlformats.org/officeDocument/2006/relationships/diagramQuickStyle" Target="../diagrams/quickStyle2.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 Id="rId1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tiff"/></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tiff"/><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93.tiff"/><Relationship Id="rId5" Type="http://schemas.openxmlformats.org/officeDocument/2006/relationships/image" Target="../media/image92.jpeg"/><Relationship Id="rId4" Type="http://schemas.openxmlformats.org/officeDocument/2006/relationships/image" Target="../media/image91.tiff"/></Relationships>
</file>

<file path=ppt/slides/_rels/slide24.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2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em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5.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24.tiff"/><Relationship Id="rId5" Type="http://schemas.openxmlformats.org/officeDocument/2006/relationships/image" Target="../media/image123.jpeg"/><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9.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4.jpeg"/><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mailto:groupconsultants@gmail.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4.jpeg"/><Relationship Id="rId16" Type="http://schemas.openxmlformats.org/officeDocument/2006/relationships/image" Target="../media/image24.jpeg"/><Relationship Id="rId20" Type="http://schemas.openxmlformats.org/officeDocument/2006/relationships/image" Target="../media/image28.jpeg"/><Relationship Id="rId29"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gif"/><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14401" y="-19050"/>
            <a:ext cx="108204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7" descr="G:\434-ARAVIND APARTMENT_02-01-13\08 -photos\Reference Image\architecture-1-1.jpg"/>
          <p:cNvPicPr>
            <a:picLocks noChangeAspect="1" noChangeArrowheads="1"/>
          </p:cNvPicPr>
          <p:nvPr/>
        </p:nvPicPr>
        <p:blipFill rotWithShape="1">
          <a:blip r:embed="rId2">
            <a:extLst>
              <a:ext uri="{28A0092B-C50C-407E-A947-70E740481C1C}">
                <a14:useLocalDpi xmlns:a14="http://schemas.microsoft.com/office/drawing/2010/main" val="0"/>
              </a:ext>
            </a:extLst>
          </a:blip>
          <a:srcRect r="41244"/>
          <a:stretch/>
        </p:blipFill>
        <p:spPr bwMode="auto">
          <a:xfrm>
            <a:off x="-914401" y="0"/>
            <a:ext cx="44196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733801" y="3124200"/>
            <a:ext cx="4190999" cy="553998"/>
          </a:xfrm>
          <a:prstGeom prst="rect">
            <a:avLst/>
          </a:prstGeom>
          <a:noFill/>
        </p:spPr>
        <p:txBody>
          <a:bodyPr wrap="square" rtlCol="0">
            <a:spAutoFit/>
          </a:bodyPr>
          <a:lstStyle/>
          <a:p>
            <a:r>
              <a:rPr lang="en-US" sz="3000" dirty="0" smtClean="0">
                <a:solidFill>
                  <a:srgbClr val="FC9135"/>
                </a:solidFill>
                <a:latin typeface="Eras Demi ITC" pitchFamily="34" charset="0"/>
              </a:rPr>
              <a:t>GROUP ARCHITECTS</a:t>
            </a:r>
            <a:endParaRPr lang="en-US" sz="3000" dirty="0">
              <a:solidFill>
                <a:srgbClr val="FC9135"/>
              </a:solidFill>
              <a:latin typeface="Eras Demi ITC" pitchFamily="34" charset="0"/>
            </a:endParaRPr>
          </a:p>
        </p:txBody>
      </p:sp>
      <p:sp>
        <p:nvSpPr>
          <p:cNvPr id="26" name="TextBox 25"/>
          <p:cNvSpPr txBox="1"/>
          <p:nvPr/>
        </p:nvSpPr>
        <p:spPr>
          <a:xfrm>
            <a:off x="5562600" y="301079"/>
            <a:ext cx="4191002" cy="384721"/>
          </a:xfrm>
          <a:prstGeom prst="rect">
            <a:avLst/>
          </a:prstGeom>
          <a:noFill/>
        </p:spPr>
        <p:txBody>
          <a:bodyPr wrap="square" rtlCol="0">
            <a:spAutoFit/>
          </a:bodyPr>
          <a:lstStyle/>
          <a:p>
            <a:r>
              <a:rPr lang="en-US" dirty="0" smtClean="0">
                <a:solidFill>
                  <a:schemeClr val="tx2">
                    <a:lumMod val="75000"/>
                  </a:schemeClr>
                </a:solidFill>
                <a:latin typeface="Eras Demi ITC" pitchFamily="34" charset="0"/>
              </a:rPr>
              <a:t>MRS. MEDHHA BHOSALE</a:t>
            </a:r>
            <a:endParaRPr lang="en-US" dirty="0">
              <a:solidFill>
                <a:schemeClr val="tx2">
                  <a:lumMod val="75000"/>
                </a:schemeClr>
              </a:solidFill>
              <a:latin typeface="Eras Demi ITC" pitchFamily="34" charset="0"/>
            </a:endParaRPr>
          </a:p>
        </p:txBody>
      </p:sp>
      <p:sp>
        <p:nvSpPr>
          <p:cNvPr id="27" name="TextBox 26"/>
          <p:cNvSpPr txBox="1"/>
          <p:nvPr/>
        </p:nvSpPr>
        <p:spPr>
          <a:xfrm>
            <a:off x="6705600" y="713601"/>
            <a:ext cx="3212044" cy="276999"/>
          </a:xfrm>
          <a:prstGeom prst="rect">
            <a:avLst/>
          </a:prstGeom>
          <a:noFill/>
        </p:spPr>
        <p:txBody>
          <a:bodyPr wrap="square" rtlCol="0">
            <a:spAutoFit/>
          </a:bodyPr>
          <a:lstStyle/>
          <a:p>
            <a:r>
              <a:rPr lang="en-US" sz="1200" dirty="0">
                <a:solidFill>
                  <a:schemeClr val="bg1">
                    <a:lumMod val="50000"/>
                  </a:schemeClr>
                </a:solidFill>
                <a:latin typeface="Eras Demi ITC" pitchFamily="34" charset="0"/>
              </a:rPr>
              <a:t>Managing Director &amp; Principal Architect </a:t>
            </a:r>
          </a:p>
        </p:txBody>
      </p:sp>
      <p:sp>
        <p:nvSpPr>
          <p:cNvPr id="28" name="TextBox 27"/>
          <p:cNvSpPr txBox="1"/>
          <p:nvPr/>
        </p:nvSpPr>
        <p:spPr>
          <a:xfrm>
            <a:off x="-457200" y="6248402"/>
            <a:ext cx="10134601" cy="384721"/>
          </a:xfrm>
          <a:prstGeom prst="rect">
            <a:avLst/>
          </a:prstGeom>
          <a:noFill/>
        </p:spPr>
        <p:txBody>
          <a:bodyPr wrap="square" rtlCol="0">
            <a:spAutoFit/>
          </a:bodyPr>
          <a:lstStyle/>
          <a:p>
            <a:r>
              <a:rPr lang="en-US" dirty="0" smtClean="0">
                <a:solidFill>
                  <a:srgbClr val="FC9135"/>
                </a:solidFill>
                <a:latin typeface="Eras Demi ITC" pitchFamily="34" charset="0"/>
              </a:rPr>
              <a:t>      ARCHITECTS	                 	</a:t>
            </a:r>
            <a:r>
              <a:rPr lang="en-US" dirty="0" smtClean="0">
                <a:solidFill>
                  <a:srgbClr val="1C2F5A"/>
                </a:solidFill>
                <a:latin typeface="Eras Demi ITC" pitchFamily="34" charset="0"/>
              </a:rPr>
              <a:t>INTERIOR DESIGNERS</a:t>
            </a:r>
            <a:r>
              <a:rPr lang="en-US" dirty="0" smtClean="0">
                <a:solidFill>
                  <a:srgbClr val="FC9135"/>
                </a:solidFill>
                <a:latin typeface="Eras Demi ITC" pitchFamily="34" charset="0"/>
              </a:rPr>
              <a:t>	</a:t>
            </a:r>
            <a:r>
              <a:rPr lang="en-US" dirty="0" smtClean="0">
                <a:solidFill>
                  <a:srgbClr val="FC9135"/>
                </a:solidFill>
                <a:latin typeface="Eras Demi ITC" pitchFamily="34" charset="0"/>
              </a:rPr>
              <a:t>            </a:t>
            </a:r>
            <a:r>
              <a:rPr lang="en-US" dirty="0" smtClean="0">
                <a:solidFill>
                  <a:srgbClr val="1C2F5A"/>
                </a:solidFill>
                <a:latin typeface="Eras Demi ITC" pitchFamily="34" charset="0"/>
              </a:rPr>
              <a:t>PROJECT </a:t>
            </a:r>
            <a:r>
              <a:rPr lang="en-US" dirty="0" smtClean="0">
                <a:solidFill>
                  <a:srgbClr val="1C2F5A"/>
                </a:solidFill>
                <a:latin typeface="Eras Demi ITC" pitchFamily="34" charset="0"/>
              </a:rPr>
              <a:t>MANAGERS</a:t>
            </a:r>
            <a:endParaRPr lang="en-US" dirty="0">
              <a:solidFill>
                <a:srgbClr val="1C2F5A"/>
              </a:solidFill>
              <a:latin typeface="Eras Demi ITC" pitchFamily="34" charset="0"/>
            </a:endParaRPr>
          </a:p>
        </p:txBody>
      </p:sp>
      <p:pic>
        <p:nvPicPr>
          <p:cNvPr id="29" name="Picture 3" descr="Y:\05-Group Extra\02 - GROUP EXTRA\09 - Buisness cards_21-12-10\2012\00-group_logo.jpg"/>
          <p:cNvPicPr>
            <a:picLocks noChangeAspect="1" noChangeArrowheads="1"/>
          </p:cNvPicPr>
          <p:nvPr/>
        </p:nvPicPr>
        <p:blipFill>
          <a:blip r:embed="rId3"/>
          <a:srcRect/>
          <a:stretch>
            <a:fillRect/>
          </a:stretch>
        </p:blipFill>
        <p:spPr bwMode="auto">
          <a:xfrm>
            <a:off x="3124200" y="3177775"/>
            <a:ext cx="535735" cy="507626"/>
          </a:xfrm>
          <a:prstGeom prst="rect">
            <a:avLst/>
          </a:prstGeom>
          <a:noFill/>
        </p:spPr>
      </p:pic>
      <p:sp>
        <p:nvSpPr>
          <p:cNvPr id="30" name="TextBox 29"/>
          <p:cNvSpPr txBox="1"/>
          <p:nvPr/>
        </p:nvSpPr>
        <p:spPr>
          <a:xfrm>
            <a:off x="7924800" y="3352800"/>
            <a:ext cx="1981200" cy="284528"/>
          </a:xfrm>
          <a:prstGeom prst="rect">
            <a:avLst/>
          </a:prstGeom>
          <a:noFill/>
        </p:spPr>
        <p:txBody>
          <a:bodyPr wrap="square" lIns="68415" tIns="34208" rIns="68415" bIns="34208" rtlCol="0">
            <a:spAutoFit/>
          </a:bodyPr>
          <a:lstStyle/>
          <a:p>
            <a:r>
              <a:rPr lang="en-US" sz="1400" dirty="0" smtClean="0">
                <a:solidFill>
                  <a:srgbClr val="1C2F5A"/>
                </a:solidFill>
                <a:latin typeface="Eras Demi ITC" pitchFamily="34" charset="0"/>
                <a:cs typeface="Arial" pitchFamily="34" charset="0"/>
              </a:rPr>
              <a:t>DESIGN &amp; BUILD…</a:t>
            </a:r>
            <a:endParaRPr lang="en-US" sz="1400" dirty="0">
              <a:solidFill>
                <a:srgbClr val="1C2F5A"/>
              </a:solidFill>
              <a:latin typeface="Eras Demi ITC" pitchFamily="34" charset="0"/>
              <a:cs typeface="Arial" pitchFamily="34" charset="0"/>
            </a:endParaRPr>
          </a:p>
        </p:txBody>
      </p:sp>
    </p:spTree>
    <p:extLst>
      <p:ext uri="{BB962C8B-B14F-4D97-AF65-F5344CB8AC3E}">
        <p14:creationId xmlns:p14="http://schemas.microsoft.com/office/powerpoint/2010/main" val="1848481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5105401" y="85395"/>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BUNGALOWS …Area ranging from 2,500 - 30,000sq.ft</a:t>
            </a:r>
            <a:endParaRPr lang="en-US" sz="1400" dirty="0">
              <a:solidFill>
                <a:srgbClr val="FFFFFF"/>
              </a:solidFill>
              <a:latin typeface="Eras Demi ITC" pitchFamily="34" charset="0"/>
              <a:cs typeface="Arial" pitchFamily="34" charset="0"/>
            </a:endParaRPr>
          </a:p>
        </p:txBody>
      </p:sp>
      <p:pic>
        <p:nvPicPr>
          <p:cNvPr id="18" name="Picture 2" descr="Z:\PROJECTS- ARCH\01 - CURRENT\01 - architectural\03 - LATEST PROJECTS\459 - KALADA 15-03-2014\05- 3D View\IMAGES\kalada final rendering\night opt -0.jpg"/>
          <p:cNvPicPr>
            <a:picLocks noChangeAspect="1" noChangeArrowheads="1"/>
          </p:cNvPicPr>
          <p:nvPr/>
        </p:nvPicPr>
        <p:blipFill>
          <a:blip r:embed="rId3"/>
          <a:srcRect/>
          <a:stretch>
            <a:fillRect/>
          </a:stretch>
        </p:blipFill>
        <p:spPr bwMode="auto">
          <a:xfrm>
            <a:off x="9064" y="481485"/>
            <a:ext cx="3496136" cy="2307306"/>
          </a:xfrm>
          <a:prstGeom prst="rect">
            <a:avLst/>
          </a:prstGeom>
          <a:ln>
            <a:noFill/>
          </a:ln>
          <a:effectLst/>
        </p:spPr>
      </p:pic>
      <p:pic>
        <p:nvPicPr>
          <p:cNvPr id="23" name="Picture 2" descr="E:\presentation\00-interior projects photoes\kokare bungalow.jpg"/>
          <p:cNvPicPr>
            <a:picLocks noChangeAspect="1" noChangeArrowheads="1"/>
          </p:cNvPicPr>
          <p:nvPr/>
        </p:nvPicPr>
        <p:blipFill rotWithShape="1">
          <a:blip r:embed="rId4"/>
          <a:srcRect b="17514"/>
          <a:stretch/>
        </p:blipFill>
        <p:spPr bwMode="auto">
          <a:xfrm>
            <a:off x="9067" y="2817366"/>
            <a:ext cx="3496137" cy="1738767"/>
          </a:xfrm>
          <a:prstGeom prst="rect">
            <a:avLst/>
          </a:prstGeom>
          <a:ln>
            <a:noFill/>
          </a:ln>
          <a:effectLst/>
        </p:spPr>
      </p:pic>
      <p:pic>
        <p:nvPicPr>
          <p:cNvPr id="24" name="Picture 23" descr="Y:\05-Group Extra\02 - GROUP EXTRA\24 - GROUP PRESENTATION 21-04-2014\01-PROJECTS\PROJECTS SNAP\Architectural\02-Bungalow Architectural\night nigh .png"/>
          <p:cNvPicPr>
            <a:picLocks noChangeAspect="1" noChangeArrowheads="1"/>
          </p:cNvPicPr>
          <p:nvPr/>
        </p:nvPicPr>
        <p:blipFill rotWithShape="1">
          <a:blip r:embed="rId5" cstate="print"/>
          <a:srcRect l="11348" r="9953"/>
          <a:stretch/>
        </p:blipFill>
        <p:spPr bwMode="auto">
          <a:xfrm>
            <a:off x="7190730" y="3172717"/>
            <a:ext cx="2181870" cy="2161287"/>
          </a:xfrm>
          <a:prstGeom prst="rect">
            <a:avLst/>
          </a:prstGeom>
          <a:ln>
            <a:noFill/>
          </a:ln>
          <a:effectLst/>
        </p:spPr>
      </p:pic>
      <p:pic>
        <p:nvPicPr>
          <p:cNvPr id="22" name="Picture 21" descr="Y:\05-Group Extra\02 - GROUP EXTRA\24 - GROUP PRESENTATION 21-04-2014\01-PROJECTS\PROJECTS SNAP\Architectural\02-Bungalow Architectural\MAHAVIR BAFNA\Exterior\01-22.01.15-OP5-A.jpg"/>
          <p:cNvPicPr>
            <a:picLocks noChangeAspect="1" noChangeArrowheads="1"/>
          </p:cNvPicPr>
          <p:nvPr/>
        </p:nvPicPr>
        <p:blipFill>
          <a:blip r:embed="rId6" cstate="print"/>
          <a:srcRect l="3579" r="1407" b="5263"/>
          <a:stretch>
            <a:fillRect/>
          </a:stretch>
        </p:blipFill>
        <p:spPr bwMode="auto">
          <a:xfrm>
            <a:off x="3552220" y="481483"/>
            <a:ext cx="3590452" cy="2276624"/>
          </a:xfrm>
          <a:prstGeom prst="rect">
            <a:avLst/>
          </a:prstGeom>
          <a:ln>
            <a:noFill/>
          </a:ln>
          <a:effectLst/>
        </p:spPr>
      </p:pic>
      <p:pic>
        <p:nvPicPr>
          <p:cNvPr id="25" name="Picture 5" descr="E:\presentation\00-interior projects photoes\kale bungalow.jpg"/>
          <p:cNvPicPr>
            <a:picLocks noChangeAspect="1" noChangeArrowheads="1"/>
          </p:cNvPicPr>
          <p:nvPr/>
        </p:nvPicPr>
        <p:blipFill rotWithShape="1">
          <a:blip r:embed="rId7"/>
          <a:srcRect l="510" t="17598" r="1" b="5769"/>
          <a:stretch/>
        </p:blipFill>
        <p:spPr bwMode="auto">
          <a:xfrm>
            <a:off x="3552220" y="2817366"/>
            <a:ext cx="3590452" cy="2177102"/>
          </a:xfrm>
          <a:prstGeom prst="rect">
            <a:avLst/>
          </a:prstGeom>
          <a:ln>
            <a:noFill/>
          </a:ln>
          <a:effectLst/>
        </p:spPr>
      </p:pic>
      <p:pic>
        <p:nvPicPr>
          <p:cNvPr id="26" name="Picture 25" descr="Z:\PROJECTS- ARCH\01 - CURRENT\01 - architectural\03 - LATEST PROJECTS\507 - Mr. Kantilalji Oswal Residence 15-12-2014\05- 3D View\JPG\08-31.08.16-OP-1-REV\06-31.08.16-REV OPT - 1.jpg"/>
          <p:cNvPicPr>
            <a:picLocks noChangeAspect="1" noChangeArrowheads="1"/>
          </p:cNvPicPr>
          <p:nvPr/>
        </p:nvPicPr>
        <p:blipFill>
          <a:blip r:embed="rId8" cstate="print"/>
          <a:srcRect r="1336"/>
          <a:stretch>
            <a:fillRect/>
          </a:stretch>
        </p:blipFill>
        <p:spPr bwMode="auto">
          <a:xfrm>
            <a:off x="7190730" y="481485"/>
            <a:ext cx="2181870" cy="2663913"/>
          </a:xfrm>
          <a:prstGeom prst="rect">
            <a:avLst/>
          </a:prstGeom>
          <a:ln>
            <a:noFill/>
          </a:ln>
          <a:effectLst/>
        </p:spPr>
      </p:pic>
      <p:pic>
        <p:nvPicPr>
          <p:cNvPr id="27" name="Picture 26" descr="Z:\PROJECTS- ARCH\01 - CURRENT\01 - architectural\03 - LATEST PROJECTS\502-Mr. ANIRUDHA DEVDHAR_4.11014\05- 3D View\02-images\10-18.03.16-Rev Images\05-18.03.16- IMAGE-.jpg"/>
          <p:cNvPicPr>
            <a:picLocks noChangeAspect="1" noChangeArrowheads="1"/>
          </p:cNvPicPr>
          <p:nvPr/>
        </p:nvPicPr>
        <p:blipFill>
          <a:blip r:embed="rId9"/>
          <a:srcRect l="19074" t="5048" r="23588" b="10014"/>
          <a:stretch>
            <a:fillRect/>
          </a:stretch>
        </p:blipFill>
        <p:spPr bwMode="auto">
          <a:xfrm flipH="1">
            <a:off x="9067" y="4629153"/>
            <a:ext cx="3496136" cy="2170436"/>
          </a:xfrm>
          <a:prstGeom prst="rect">
            <a:avLst/>
          </a:prstGeom>
          <a:ln>
            <a:noFill/>
          </a:ln>
          <a:effectLst/>
        </p:spPr>
      </p:pic>
      <p:pic>
        <p:nvPicPr>
          <p:cNvPr id="28" name="Picture 6" descr="Y:\05-Group Extra\02 - GROUP EXTRA\24 - GROUP PRESENTATION 21-04-2014\01-PROJECTS\PROJECTS SNAP\Architectural\02-Bungalow Architectural\Mr. Tandale\Copy of 01-FINAL.tif"/>
          <p:cNvPicPr>
            <a:picLocks noChangeAspect="1" noChangeArrowheads="1"/>
          </p:cNvPicPr>
          <p:nvPr/>
        </p:nvPicPr>
        <p:blipFill rotWithShape="1">
          <a:blip r:embed="rId10" cstate="print"/>
          <a:srcRect l="4418" t="13384" r="1986" b="3385"/>
          <a:stretch/>
        </p:blipFill>
        <p:spPr bwMode="auto">
          <a:xfrm>
            <a:off x="3552218" y="5028274"/>
            <a:ext cx="3062835" cy="1771315"/>
          </a:xfrm>
          <a:prstGeom prst="rect">
            <a:avLst/>
          </a:prstGeom>
          <a:noFill/>
        </p:spPr>
      </p:pic>
      <p:pic>
        <p:nvPicPr>
          <p:cNvPr id="29" name="Picture 3" descr="Z:\PROJECTS- ARCH\01 - CURRENT\01 - architectural\03 - LATEST PROJECTS\459 - KALADA 15-03-2014\05- 3D View\IMAGES\kalada final rendering\night opt -2.jpg"/>
          <p:cNvPicPr>
            <a:picLocks noChangeAspect="1" noChangeArrowheads="1"/>
          </p:cNvPicPr>
          <p:nvPr/>
        </p:nvPicPr>
        <p:blipFill>
          <a:blip r:embed="rId11" cstate="print"/>
          <a:srcRect/>
          <a:stretch>
            <a:fillRect/>
          </a:stretch>
        </p:blipFill>
        <p:spPr bwMode="auto">
          <a:xfrm>
            <a:off x="6845375" y="5378022"/>
            <a:ext cx="2527227" cy="1421564"/>
          </a:xfrm>
          <a:prstGeom prst="rect">
            <a:avLst/>
          </a:prstGeom>
          <a:noFill/>
        </p:spPr>
      </p:pic>
    </p:spTree>
    <p:extLst>
      <p:ext uri="{BB962C8B-B14F-4D97-AF65-F5344CB8AC3E}">
        <p14:creationId xmlns:p14="http://schemas.microsoft.com/office/powerpoint/2010/main" val="3386188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47625"/>
            <a:ext cx="5867401" cy="499971"/>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RESIDENTIAL &amp; COMMERCIAL BUILDINGS…Area ranging from 10,000 – 30,000 </a:t>
            </a:r>
            <a:r>
              <a:rPr lang="en-US" sz="1400" dirty="0" err="1" smtClean="0">
                <a:solidFill>
                  <a:srgbClr val="FFFFFF"/>
                </a:solidFill>
                <a:latin typeface="Eras Demi ITC" pitchFamily="34" charset="0"/>
                <a:cs typeface="Arial" pitchFamily="34" charset="0"/>
              </a:rPr>
              <a:t>sq.ft</a:t>
            </a:r>
            <a:endParaRPr lang="en-US" sz="1400" dirty="0">
              <a:solidFill>
                <a:srgbClr val="FFFFFF"/>
              </a:solidFill>
              <a:latin typeface="Eras Demi ITC" pitchFamily="34" charset="0"/>
              <a:cs typeface="Arial" pitchFamily="34" charset="0"/>
            </a:endParaRPr>
          </a:p>
        </p:txBody>
      </p:sp>
      <p:sp>
        <p:nvSpPr>
          <p:cNvPr id="12" name="TextBox 11"/>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Entrance &amp; Corridor Designs.…  </a:t>
            </a:r>
            <a:endParaRPr lang="en-US" sz="1400" dirty="0">
              <a:solidFill>
                <a:srgbClr val="FC9135"/>
              </a:solidFill>
              <a:latin typeface="Eras Demi ITC" pitchFamily="34" charset="0"/>
              <a:cs typeface="Arial" pitchFamily="34" charset="0"/>
            </a:endParaRPr>
          </a:p>
        </p:txBody>
      </p:sp>
      <p:pic>
        <p:nvPicPr>
          <p:cNvPr id="13" name="Picture 12" descr="Y:\05-Group Extra\02 - GROUP EXTRA\24 - GROUP PRESENTATION 21-04-2014\01-PROJECTS\PROJECTS SNAP\FOR SAMPLE FLATS-DEVLOPERS\MLH\02-09.07.15-Day View.jpg"/>
          <p:cNvPicPr>
            <a:picLocks noChangeAspect="1" noChangeArrowheads="1"/>
          </p:cNvPicPr>
          <p:nvPr/>
        </p:nvPicPr>
        <p:blipFill>
          <a:blip r:embed="rId3" cstate="print">
            <a:lum/>
          </a:blip>
          <a:srcRect t="8064" r="-35" b="3979"/>
          <a:stretch>
            <a:fillRect/>
          </a:stretch>
        </p:blipFill>
        <p:spPr bwMode="auto">
          <a:xfrm>
            <a:off x="8517" y="2217624"/>
            <a:ext cx="2658483" cy="2455350"/>
          </a:xfrm>
          <a:prstGeom prst="rect">
            <a:avLst/>
          </a:prstGeom>
          <a:ln>
            <a:noFill/>
          </a:ln>
          <a:effectLst/>
        </p:spPr>
      </p:pic>
      <p:pic>
        <p:nvPicPr>
          <p:cNvPr id="14" name="Picture 13" descr="Y:\05-Group Extra\02 - GROUP EXTRA\24 - GROUP PRESENTATION 21-04-2014\12 - ACAD\Bhatewara.jpg"/>
          <p:cNvPicPr>
            <a:picLocks noChangeAspect="1" noChangeArrowheads="1"/>
          </p:cNvPicPr>
          <p:nvPr/>
        </p:nvPicPr>
        <p:blipFill rotWithShape="1">
          <a:blip r:embed="rId4" cstate="print"/>
          <a:srcRect l="29079" t="132" r="32759" b="180"/>
          <a:stretch/>
        </p:blipFill>
        <p:spPr bwMode="auto">
          <a:xfrm>
            <a:off x="2695757" y="473196"/>
            <a:ext cx="3171645" cy="4159676"/>
          </a:xfrm>
          <a:prstGeom prst="rect">
            <a:avLst/>
          </a:prstGeom>
          <a:ln>
            <a:noFill/>
          </a:ln>
          <a:effectLst/>
        </p:spPr>
      </p:pic>
      <p:pic>
        <p:nvPicPr>
          <p:cNvPr id="16" name="Picture 15" descr="Z:\PROJECTS- ARCH\01 - CURRENT\01 - architectural\03 - LATEST PROJECTS\560 - ROYAL PARK SOC_SUPEKAR 25-04-2016\04- Mails\Received mail\Group\supekar images\1119_Cam_02.RGB_color.JPG"/>
          <p:cNvPicPr>
            <a:picLocks noChangeAspect="1" noChangeArrowheads="1"/>
          </p:cNvPicPr>
          <p:nvPr/>
        </p:nvPicPr>
        <p:blipFill>
          <a:blip r:embed="rId5" cstate="print"/>
          <a:srcRect t="4167" r="-994"/>
          <a:stretch>
            <a:fillRect/>
          </a:stretch>
        </p:blipFill>
        <p:spPr bwMode="auto">
          <a:xfrm>
            <a:off x="8520" y="4691115"/>
            <a:ext cx="3496683" cy="2120675"/>
          </a:xfrm>
          <a:prstGeom prst="rect">
            <a:avLst/>
          </a:prstGeom>
          <a:ln>
            <a:noFill/>
          </a:ln>
          <a:effectLst/>
        </p:spPr>
      </p:pic>
      <p:pic>
        <p:nvPicPr>
          <p:cNvPr id="17" name="Picture 16" descr="Y:\05-Group Extra\02 - GROUP EXTRA\24 - GROUP PRESENTATION 21-04-2014\01-PROJECTS\PROJECTS SNAP\Architectural\Gupta- Vimanagar\01-20.07.jpg"/>
          <p:cNvPicPr>
            <a:picLocks noChangeAspect="1" noChangeArrowheads="1"/>
          </p:cNvPicPr>
          <p:nvPr/>
        </p:nvPicPr>
        <p:blipFill>
          <a:blip r:embed="rId6" cstate="print"/>
          <a:srcRect l="1379" b="6897"/>
          <a:stretch>
            <a:fillRect/>
          </a:stretch>
        </p:blipFill>
        <p:spPr bwMode="auto">
          <a:xfrm>
            <a:off x="8517" y="473196"/>
            <a:ext cx="2658483" cy="1705452"/>
          </a:xfrm>
          <a:prstGeom prst="rect">
            <a:avLst/>
          </a:prstGeom>
          <a:ln>
            <a:noFill/>
          </a:ln>
          <a:effectLst/>
        </p:spPr>
      </p:pic>
      <p:pic>
        <p:nvPicPr>
          <p:cNvPr id="28" name="Picture 27" descr="Y:\05-Group Extra\02 - GROUP EXTRA\24 - GROUP PRESENTATION 21-04-2014\01-PROJECTS\PROJECTS SNAP\Architectural\Yash ganag- Dhayari\01-20.01.jpg"/>
          <p:cNvPicPr>
            <a:picLocks noChangeAspect="1" noChangeArrowheads="1"/>
          </p:cNvPicPr>
          <p:nvPr/>
        </p:nvPicPr>
        <p:blipFill rotWithShape="1">
          <a:blip r:embed="rId7" cstate="print"/>
          <a:srcRect l="3957" t="1" r="12352" b="617"/>
          <a:stretch/>
        </p:blipFill>
        <p:spPr bwMode="auto">
          <a:xfrm>
            <a:off x="3505201" y="4691115"/>
            <a:ext cx="3128512" cy="2120675"/>
          </a:xfrm>
          <a:prstGeom prst="rect">
            <a:avLst/>
          </a:prstGeom>
          <a:ln>
            <a:noFill/>
          </a:ln>
          <a:effectLst/>
        </p:spPr>
      </p:pic>
      <p:pic>
        <p:nvPicPr>
          <p:cNvPr id="29" name="Picture 2" descr="E:\00presentation\00-interior projects photoes\architectural\mhanlunge commercial.jpg"/>
          <p:cNvPicPr>
            <a:picLocks noChangeAspect="1" noChangeArrowheads="1"/>
          </p:cNvPicPr>
          <p:nvPr/>
        </p:nvPicPr>
        <p:blipFill rotWithShape="1">
          <a:blip r:embed="rId8"/>
          <a:srcRect l="4008" r="4704"/>
          <a:stretch/>
        </p:blipFill>
        <p:spPr bwMode="auto">
          <a:xfrm>
            <a:off x="6672934" y="4691115"/>
            <a:ext cx="2680616" cy="2120675"/>
          </a:xfrm>
          <a:prstGeom prst="rect">
            <a:avLst/>
          </a:prstGeom>
          <a:ln>
            <a:noFill/>
          </a:ln>
          <a:effectLst/>
        </p:spPr>
      </p:pic>
      <p:pic>
        <p:nvPicPr>
          <p:cNvPr id="32" name="Picture 2" descr="E:\presentation\00-interior projects photoes\00 Architectural\Parijat _ deepa hsg\021009 Final Deepa housing view 01.jpg"/>
          <p:cNvPicPr>
            <a:picLocks noChangeAspect="1" noChangeArrowheads="1"/>
          </p:cNvPicPr>
          <p:nvPr/>
        </p:nvPicPr>
        <p:blipFill rotWithShape="1">
          <a:blip r:embed="rId9" cstate="print"/>
          <a:srcRect l="15473" r="23838" b="770"/>
          <a:stretch/>
        </p:blipFill>
        <p:spPr bwMode="auto">
          <a:xfrm>
            <a:off x="5943600" y="473196"/>
            <a:ext cx="3400425" cy="4159676"/>
          </a:xfrm>
          <a:prstGeom prst="rect">
            <a:avLst/>
          </a:prstGeom>
          <a:noFill/>
        </p:spPr>
      </p:pic>
    </p:spTree>
    <p:extLst>
      <p:ext uri="{BB962C8B-B14F-4D97-AF65-F5344CB8AC3E}">
        <p14:creationId xmlns:p14="http://schemas.microsoft.com/office/powerpoint/2010/main" val="1804499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85395"/>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HEALTHCARE…Area  ranging from 1,25,000-3,04,500 </a:t>
            </a:r>
            <a:r>
              <a:rPr lang="en-US" sz="1400" dirty="0" err="1" smtClean="0">
                <a:solidFill>
                  <a:srgbClr val="FFFFFF"/>
                </a:solidFill>
                <a:latin typeface="Eras Demi ITC" pitchFamily="34" charset="0"/>
                <a:cs typeface="Arial" pitchFamily="34" charset="0"/>
              </a:rPr>
              <a:t>sq.ft</a:t>
            </a:r>
            <a:endParaRPr lang="en-US" sz="1400" dirty="0">
              <a:solidFill>
                <a:srgbClr val="FFFFFF"/>
              </a:solidFill>
              <a:latin typeface="Eras Demi ITC" pitchFamily="34" charset="0"/>
              <a:cs typeface="Arial" pitchFamily="34" charset="0"/>
            </a:endParaRPr>
          </a:p>
        </p:txBody>
      </p:sp>
      <p:sp>
        <p:nvSpPr>
          <p:cNvPr id="13" name="TextBox 14"/>
          <p:cNvSpPr txBox="1"/>
          <p:nvPr/>
        </p:nvSpPr>
        <p:spPr>
          <a:xfrm>
            <a:off x="7162800" y="4587981"/>
            <a:ext cx="2133600" cy="1031051"/>
          </a:xfrm>
          <a:prstGeom prst="rect">
            <a:avLst/>
          </a:prstGeom>
          <a:noFill/>
          <a:effectLst/>
        </p:spPr>
        <p:txBody>
          <a:bodyPr wrap="square"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100" b="1" u="sng" dirty="0" smtClean="0">
                <a:solidFill>
                  <a:srgbClr val="FC9135"/>
                </a:solidFill>
                <a:latin typeface="Calibri" pitchFamily="34" charset="0"/>
                <a:cs typeface="Calibri" pitchFamily="34" charset="0"/>
              </a:rPr>
              <a:t>Multi </a:t>
            </a:r>
            <a:r>
              <a:rPr lang="en-US" sz="1100" b="1" u="sng" dirty="0" err="1" smtClean="0">
                <a:solidFill>
                  <a:srgbClr val="FC9135"/>
                </a:solidFill>
                <a:latin typeface="Calibri" pitchFamily="34" charset="0"/>
                <a:cs typeface="Calibri" pitchFamily="34" charset="0"/>
              </a:rPr>
              <a:t>Speciality</a:t>
            </a:r>
            <a:r>
              <a:rPr lang="en-US" sz="1100" b="1" u="sng" dirty="0" smtClean="0">
                <a:solidFill>
                  <a:srgbClr val="FC9135"/>
                </a:solidFill>
                <a:latin typeface="Calibri" pitchFamily="34" charset="0"/>
                <a:cs typeface="Calibri" pitchFamily="34" charset="0"/>
              </a:rPr>
              <a:t> Hospital at </a:t>
            </a:r>
            <a:r>
              <a:rPr lang="en-US" sz="1100" b="1" u="sng" dirty="0" err="1" smtClean="0">
                <a:solidFill>
                  <a:srgbClr val="FC9135"/>
                </a:solidFill>
                <a:latin typeface="Calibri" pitchFamily="34" charset="0"/>
                <a:cs typeface="Calibri" pitchFamily="34" charset="0"/>
              </a:rPr>
              <a:t>Pune</a:t>
            </a:r>
            <a:endParaRPr lang="en-US" sz="1100" b="1" u="sng" dirty="0" smtClean="0">
              <a:solidFill>
                <a:srgbClr val="FC9135"/>
              </a:solidFill>
              <a:latin typeface="Calibri" pitchFamily="34" charset="0"/>
              <a:cs typeface="Calibri" pitchFamily="34" charset="0"/>
            </a:endParaRPr>
          </a:p>
          <a:p>
            <a:r>
              <a:rPr lang="en-US" sz="1000" dirty="0" smtClean="0">
                <a:solidFill>
                  <a:schemeClr val="bg1"/>
                </a:solidFill>
                <a:latin typeface="Calibri" pitchFamily="34" charset="0"/>
                <a:cs typeface="Calibri" pitchFamily="34" charset="0"/>
              </a:rPr>
              <a:t> (350 Bed capacity project)</a:t>
            </a:r>
          </a:p>
          <a:p>
            <a:r>
              <a:rPr lang="en-US" sz="1000" dirty="0" smtClean="0">
                <a:solidFill>
                  <a:schemeClr val="bg1"/>
                </a:solidFill>
                <a:latin typeface="Calibri" pitchFamily="34" charset="0"/>
                <a:cs typeface="Calibri" pitchFamily="34" charset="0"/>
              </a:rPr>
              <a:t>Land Area               =  12262.50 </a:t>
            </a:r>
            <a:r>
              <a:rPr lang="en-US" sz="1000" dirty="0" err="1" smtClean="0">
                <a:solidFill>
                  <a:schemeClr val="bg1"/>
                </a:solidFill>
                <a:latin typeface="Calibri" pitchFamily="34" charset="0"/>
                <a:cs typeface="Calibri" pitchFamily="34" charset="0"/>
              </a:rPr>
              <a:t>sqm</a:t>
            </a:r>
            <a:endParaRPr lang="en-US" sz="1000" dirty="0" smtClean="0">
              <a:solidFill>
                <a:schemeClr val="bg1"/>
              </a:solidFill>
              <a:latin typeface="Calibri" pitchFamily="34" charset="0"/>
              <a:cs typeface="Calibri" pitchFamily="34" charset="0"/>
            </a:endParaRPr>
          </a:p>
          <a:p>
            <a:r>
              <a:rPr lang="en-US" sz="1000" dirty="0" smtClean="0">
                <a:solidFill>
                  <a:schemeClr val="bg1"/>
                </a:solidFill>
                <a:latin typeface="Calibri" pitchFamily="34" charset="0"/>
                <a:cs typeface="Calibri" pitchFamily="34" charset="0"/>
              </a:rPr>
              <a:t>Construction area =  30450.00 </a:t>
            </a:r>
            <a:r>
              <a:rPr lang="en-US" sz="1000" dirty="0" err="1" smtClean="0">
                <a:solidFill>
                  <a:schemeClr val="bg1"/>
                </a:solidFill>
                <a:latin typeface="Calibri" pitchFamily="34" charset="0"/>
                <a:cs typeface="Calibri" pitchFamily="34" charset="0"/>
              </a:rPr>
              <a:t>sqm</a:t>
            </a:r>
            <a:endParaRPr lang="en-US" sz="1000" dirty="0" smtClean="0">
              <a:solidFill>
                <a:schemeClr val="bg1"/>
              </a:solidFill>
              <a:latin typeface="Calibri" pitchFamily="34" charset="0"/>
              <a:cs typeface="Calibri" pitchFamily="34" charset="0"/>
            </a:endParaRPr>
          </a:p>
          <a:p>
            <a:r>
              <a:rPr lang="en-US" sz="1000" dirty="0" smtClean="0">
                <a:solidFill>
                  <a:schemeClr val="bg1"/>
                </a:solidFill>
                <a:latin typeface="Calibri" pitchFamily="34" charset="0"/>
                <a:cs typeface="Calibri" pitchFamily="34" charset="0"/>
              </a:rPr>
              <a:t>Construction cost  =  98.00 Cr.</a:t>
            </a:r>
          </a:p>
          <a:p>
            <a:r>
              <a:rPr lang="en-US" sz="1000" dirty="0" smtClean="0">
                <a:solidFill>
                  <a:schemeClr val="bg1"/>
                </a:solidFill>
                <a:latin typeface="Calibri" pitchFamily="34" charset="0"/>
                <a:cs typeface="Calibri" pitchFamily="34" charset="0"/>
              </a:rPr>
              <a:t>Status                      = On Going</a:t>
            </a:r>
          </a:p>
        </p:txBody>
      </p:sp>
      <p:pic>
        <p:nvPicPr>
          <p:cNvPr id="14" name="Picture 13" descr="Z:\PROJECTS- ARCH\01 - CURRENT\01 - architectural\03 - LATEST PROJECTS\437 - MLH SWARGATE\01- dwg\03 PRESENTATION\03-JPG\02-JPG NEW-15.2.2016\03-UPPER GROUND FLOOR-MARBLE.jpg"/>
          <p:cNvPicPr>
            <a:picLocks noChangeAspect="1" noChangeArrowheads="1"/>
          </p:cNvPicPr>
          <p:nvPr/>
        </p:nvPicPr>
        <p:blipFill>
          <a:blip r:embed="rId3" cstate="print"/>
          <a:srcRect l="27132" t="35914" r="24806" b="9573"/>
          <a:stretch>
            <a:fillRect/>
          </a:stretch>
        </p:blipFill>
        <p:spPr bwMode="auto">
          <a:xfrm>
            <a:off x="4724400" y="4930881"/>
            <a:ext cx="2476500" cy="1772825"/>
          </a:xfrm>
          <a:prstGeom prst="rect">
            <a:avLst/>
          </a:prstGeom>
          <a:ln>
            <a:noFill/>
          </a:ln>
          <a:effectLst/>
        </p:spPr>
      </p:pic>
      <p:pic>
        <p:nvPicPr>
          <p:cNvPr id="15" name="Picture 14" descr="Z:\PROJECTS- ARCH\01 - CURRENT\01 - architectural\03 - LATEST PROJECTS\437 - MLH SWARGATE\01- dwg\03 PRESENTATION\03-JPG\02-JPG NEW-15.2.2016\07-THIRD FLOOR PLAN_MARBLE.jpg"/>
          <p:cNvPicPr>
            <a:picLocks noChangeAspect="1" noChangeArrowheads="1"/>
          </p:cNvPicPr>
          <p:nvPr/>
        </p:nvPicPr>
        <p:blipFill>
          <a:blip r:embed="rId4" cstate="print"/>
          <a:srcRect l="3927" t="3899" r="3614" b="10435"/>
          <a:stretch>
            <a:fillRect/>
          </a:stretch>
        </p:blipFill>
        <p:spPr bwMode="auto">
          <a:xfrm>
            <a:off x="7162800" y="5654781"/>
            <a:ext cx="2438400" cy="1054625"/>
          </a:xfrm>
          <a:prstGeom prst="rect">
            <a:avLst/>
          </a:prstGeom>
          <a:ln>
            <a:noFill/>
          </a:ln>
          <a:effectLst/>
        </p:spPr>
      </p:pic>
      <p:pic>
        <p:nvPicPr>
          <p:cNvPr id="16" name="Picture 15" descr="Z:\PROJECTS- ARCH\01 - CURRENT\01 - architectural\03 - LATEST PROJECTS\437 - MLH SWARGATE\01- dwg\03 PRESENTATION\05-PSP\Company profile_29.09.16\Conceptual image with sky.jpg"/>
          <p:cNvPicPr>
            <a:picLocks noChangeAspect="1" noChangeArrowheads="1"/>
          </p:cNvPicPr>
          <p:nvPr/>
        </p:nvPicPr>
        <p:blipFill rotWithShape="1">
          <a:blip r:embed="rId5">
            <a:duotone>
              <a:prstClr val="black"/>
              <a:srgbClr val="D9C3A5">
                <a:tint val="50000"/>
                <a:satMod val="180000"/>
              </a:srgbClr>
            </a:duotone>
          </a:blip>
          <a:srcRect l="15076" t="17318" r="15615"/>
          <a:stretch/>
        </p:blipFill>
        <p:spPr bwMode="auto">
          <a:xfrm>
            <a:off x="4984908" y="490147"/>
            <a:ext cx="4387694" cy="3929457"/>
          </a:xfrm>
          <a:prstGeom prst="rect">
            <a:avLst/>
          </a:prstGeom>
          <a:ln>
            <a:noFill/>
          </a:ln>
          <a:effectLst/>
        </p:spPr>
      </p:pic>
      <p:pic>
        <p:nvPicPr>
          <p:cNvPr id="10" name="Picture 9" descr="Y:\05-Group Extra\02 - GROUP EXTRA\24 - GROUP PRESENTATION 21-04-2014\01-PROJECTS\PROJECTS SNAP\Architectural\eye hospital\LOWRES\site.jpg"/>
          <p:cNvPicPr>
            <a:picLocks noChangeAspect="1" noChangeArrowheads="1"/>
          </p:cNvPicPr>
          <p:nvPr/>
        </p:nvPicPr>
        <p:blipFill rotWithShape="1">
          <a:blip r:embed="rId6" cstate="print"/>
          <a:srcRect l="8456" t="4013" r="4933" b="6769"/>
          <a:stretch/>
        </p:blipFill>
        <p:spPr bwMode="auto">
          <a:xfrm>
            <a:off x="31905" y="3324228"/>
            <a:ext cx="4876801" cy="3423843"/>
          </a:xfrm>
          <a:prstGeom prst="rect">
            <a:avLst/>
          </a:prstGeom>
          <a:ln>
            <a:noFill/>
          </a:ln>
          <a:effectLst/>
        </p:spPr>
      </p:pic>
      <p:sp>
        <p:nvSpPr>
          <p:cNvPr id="11" name="TextBox 13"/>
          <p:cNvSpPr txBox="1"/>
          <p:nvPr/>
        </p:nvSpPr>
        <p:spPr>
          <a:xfrm>
            <a:off x="2895599" y="3276600"/>
            <a:ext cx="2286000" cy="1219200"/>
          </a:xfrm>
          <a:prstGeom prst="rect">
            <a:avLst/>
          </a:prstGeom>
          <a:noFill/>
          <a:effectLst/>
        </p:spPr>
        <p:txBody>
          <a:bodyPr wrap="square"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100" b="1" u="sng" dirty="0" smtClean="0">
                <a:solidFill>
                  <a:srgbClr val="FC9135"/>
                </a:solidFill>
                <a:latin typeface="Calibri" pitchFamily="34" charset="0"/>
                <a:cs typeface="Calibri" pitchFamily="34" charset="0"/>
              </a:rPr>
              <a:t>Eye Hospital at </a:t>
            </a:r>
            <a:r>
              <a:rPr lang="en-US" sz="1100" b="1" u="sng" dirty="0" err="1" smtClean="0">
                <a:solidFill>
                  <a:srgbClr val="FC9135"/>
                </a:solidFill>
                <a:latin typeface="Calibri" pitchFamily="34" charset="0"/>
                <a:cs typeface="Calibri" pitchFamily="34" charset="0"/>
              </a:rPr>
              <a:t>Osmanabad</a:t>
            </a:r>
            <a:endParaRPr lang="en-US" sz="1100" b="1" u="sng" dirty="0" smtClean="0">
              <a:solidFill>
                <a:srgbClr val="FC9135"/>
              </a:solidFill>
              <a:latin typeface="Calibri" pitchFamily="34" charset="0"/>
              <a:cs typeface="Calibri" pitchFamily="34" charset="0"/>
            </a:endParaRPr>
          </a:p>
          <a:p>
            <a:r>
              <a:rPr lang="en-US" sz="1100" b="1" dirty="0" smtClean="0">
                <a:solidFill>
                  <a:srgbClr val="FC9135"/>
                </a:solidFill>
                <a:latin typeface="Calibri" pitchFamily="34" charset="0"/>
                <a:cs typeface="Calibri" pitchFamily="34" charset="0"/>
              </a:rPr>
              <a:t> (Award Winning project)</a:t>
            </a:r>
          </a:p>
          <a:p>
            <a:r>
              <a:rPr lang="en-US" sz="1000" dirty="0" smtClean="0">
                <a:latin typeface="Calibri" pitchFamily="34" charset="0"/>
                <a:cs typeface="Calibri" pitchFamily="34" charset="0"/>
              </a:rPr>
              <a:t>Land Area               =  2 Acre</a:t>
            </a:r>
          </a:p>
          <a:p>
            <a:r>
              <a:rPr lang="en-US" sz="1000" dirty="0" smtClean="0">
                <a:latin typeface="Calibri" pitchFamily="34" charset="0"/>
                <a:cs typeface="Calibri" pitchFamily="34" charset="0"/>
              </a:rPr>
              <a:t>Construction area =  125000.00 </a:t>
            </a:r>
            <a:r>
              <a:rPr lang="en-US" sz="1000" dirty="0" err="1" smtClean="0">
                <a:latin typeface="Calibri" pitchFamily="34" charset="0"/>
                <a:cs typeface="Calibri" pitchFamily="34" charset="0"/>
              </a:rPr>
              <a:t>sq.ft</a:t>
            </a:r>
            <a:endParaRPr lang="en-US" sz="1000" dirty="0" smtClean="0">
              <a:latin typeface="Calibri" pitchFamily="34" charset="0"/>
              <a:cs typeface="Calibri" pitchFamily="34" charset="0"/>
            </a:endParaRPr>
          </a:p>
          <a:p>
            <a:r>
              <a:rPr lang="en-US" sz="1000" dirty="0" smtClean="0">
                <a:latin typeface="Calibri" pitchFamily="34" charset="0"/>
                <a:cs typeface="Calibri" pitchFamily="34" charset="0"/>
              </a:rPr>
              <a:t>Construction cost  =  15 Cr</a:t>
            </a:r>
          </a:p>
          <a:p>
            <a:r>
              <a:rPr lang="en-US" sz="1000" dirty="0" smtClean="0">
                <a:latin typeface="Calibri" pitchFamily="34" charset="0"/>
                <a:cs typeface="Calibri" pitchFamily="34" charset="0"/>
              </a:rPr>
              <a:t>Status                      = COMPLETED</a:t>
            </a:r>
          </a:p>
          <a:p>
            <a:endParaRPr lang="en-US" sz="1000" dirty="0" smtClean="0">
              <a:latin typeface="Calibri" pitchFamily="34" charset="0"/>
              <a:cs typeface="Calibri" pitchFamily="34" charset="0"/>
            </a:endParaRPr>
          </a:p>
        </p:txBody>
      </p:sp>
      <p:pic>
        <p:nvPicPr>
          <p:cNvPr id="9" name="Picture 8" descr="Y:\05-Group Extra\02 - GROUP EXTRA\24 - GROUP PRESENTATION 21-04-2014\01-PROJECTS\PROJECTS SNAP\Architectural\eye hospital\LOWRES\building.jpg"/>
          <p:cNvPicPr>
            <a:picLocks noChangeAspect="1" noChangeArrowheads="1"/>
          </p:cNvPicPr>
          <p:nvPr/>
        </p:nvPicPr>
        <p:blipFill>
          <a:blip r:embed="rId7" cstate="print">
            <a:duotone>
              <a:prstClr val="black"/>
              <a:srgbClr val="D9C3A5">
                <a:tint val="50000"/>
                <a:satMod val="180000"/>
              </a:srgbClr>
            </a:duotone>
          </a:blip>
          <a:srcRect l="1185" t="10244" r="-1594" b="11219"/>
          <a:stretch>
            <a:fillRect/>
          </a:stretch>
        </p:blipFill>
        <p:spPr bwMode="auto">
          <a:xfrm>
            <a:off x="31906" y="499668"/>
            <a:ext cx="4937760" cy="2743200"/>
          </a:xfrm>
          <a:prstGeom prst="rect">
            <a:avLst/>
          </a:prstGeom>
          <a:ln>
            <a:noFill/>
          </a:ln>
          <a:effectLst/>
        </p:spPr>
      </p:pic>
    </p:spTree>
    <p:extLst>
      <p:ext uri="{BB962C8B-B14F-4D97-AF65-F5344CB8AC3E}">
        <p14:creationId xmlns:p14="http://schemas.microsoft.com/office/powerpoint/2010/main" val="970170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3" descr="Z:\00presentation\Latest Presentation August,2019\For PPT\Coridors\DSC_0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960" y="0"/>
            <a:ext cx="50750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763167"/>
            <a:ext cx="6019800" cy="1052801"/>
          </a:xfrm>
          <a:prstGeom prst="rect">
            <a:avLst/>
          </a:prstGeom>
          <a:solidFill>
            <a:srgbClr val="1C2F5A"/>
          </a:solidFill>
          <a:ln>
            <a:solidFill>
              <a:srgbClr val="1C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1" y="762000"/>
            <a:ext cx="7848601" cy="1053969"/>
          </a:xfrm>
          <a:prstGeom prst="rect">
            <a:avLst/>
          </a:prstGeom>
          <a:noFill/>
        </p:spPr>
        <p:txBody>
          <a:bodyPr wrap="square" lIns="68415" tIns="34208" rIns="68415" bIns="34208" rtlCol="0">
            <a:spAutoFit/>
          </a:bodyPr>
          <a:lstStyle/>
          <a:p>
            <a:pPr algn="ctr"/>
            <a:r>
              <a:rPr lang="en-US" sz="3200" dirty="0" smtClean="0">
                <a:latin typeface="Eras Demi ITC" pitchFamily="34" charset="0"/>
                <a:cs typeface="Arial" pitchFamily="34" charset="0"/>
              </a:rPr>
              <a:t>COMMERCIAL &amp; HOSPITALITY INTERIORS</a:t>
            </a:r>
          </a:p>
        </p:txBody>
      </p:sp>
    </p:spTree>
    <p:extLst>
      <p:ext uri="{BB962C8B-B14F-4D97-AF65-F5344CB8AC3E}">
        <p14:creationId xmlns:p14="http://schemas.microsoft.com/office/powerpoint/2010/main" val="3901164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85395"/>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COMMERCIAL</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2000sq.ft</a:t>
            </a:r>
            <a:endParaRPr lang="en-US" sz="1400" dirty="0">
              <a:solidFill>
                <a:srgbClr val="FFFFFF"/>
              </a:solidFill>
              <a:latin typeface="Eras Demi ITC" pitchFamily="34" charset="0"/>
              <a:cs typeface="Arial" pitchFamily="34" charset="0"/>
            </a:endParaRPr>
          </a:p>
        </p:txBody>
      </p:sp>
      <p:pic>
        <p:nvPicPr>
          <p:cNvPr id="1028" name="Picture 4" descr="Z:\00presentation\00-interior projects photoes\freedom trial 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700" y="536769"/>
            <a:ext cx="4668502" cy="30895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Z:\00presentation\00-interior projects photoes\freed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700" y="3689867"/>
            <a:ext cx="4668502" cy="3091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00presentation\00-interior projects photoes\freedom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31542"/>
            <a:ext cx="4140160" cy="625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10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85395"/>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COMMERCIAL</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2,000-5,000sq.ft</a:t>
            </a:r>
            <a:endParaRPr lang="en-US" sz="1400" dirty="0">
              <a:solidFill>
                <a:srgbClr val="FFFFFF"/>
              </a:solidFill>
              <a:latin typeface="Eras Demi ITC" pitchFamily="34" charset="0"/>
              <a:cs typeface="Arial" pitchFamily="34" charset="0"/>
            </a:endParaRPr>
          </a:p>
        </p:txBody>
      </p:sp>
      <p:pic>
        <p:nvPicPr>
          <p:cNvPr id="3074" name="Picture 2" descr="Z:\00presentation\Latest Presentation August,2019\For PPT\Terttulia\8b73b1d19d0b618054e92b1b333f635b_14623282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96283"/>
            <a:ext cx="5322823" cy="29940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00presentation\Latest Presentation August,2019\For PPT\Terttulia\df768c2a921ef0f851424f478382de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9774" y="3592512"/>
            <a:ext cx="4235449" cy="3176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00presentation\Latest Presentation August,2019\For PPT\Terttulia\1460445901-terttuliainteri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1" y="3596778"/>
            <a:ext cx="4775199" cy="318502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00presentation\Latest Presentation August,2019\For PPT\Terttulia\93c0dbc0f24a80eaf502e1ba9b2b39ad.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1" y="508984"/>
            <a:ext cx="2997199" cy="299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63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85395"/>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COMMERCIAL</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2000  </a:t>
            </a:r>
            <a:r>
              <a:rPr lang="en-US" sz="1400" dirty="0" err="1" smtClean="0">
                <a:solidFill>
                  <a:srgbClr val="FFFFFF"/>
                </a:solidFill>
                <a:latin typeface="Eras Demi ITC" pitchFamily="34" charset="0"/>
                <a:cs typeface="Arial" pitchFamily="34" charset="0"/>
              </a:rPr>
              <a:t>sq.ft</a:t>
            </a:r>
            <a:endParaRPr lang="en-US" sz="1400" dirty="0">
              <a:solidFill>
                <a:srgbClr val="FFFFFF"/>
              </a:solidFill>
              <a:latin typeface="Eras Demi ITC" pitchFamily="34" charset="0"/>
              <a:cs typeface="Arial" pitchFamily="34" charset="0"/>
            </a:endParaRPr>
          </a:p>
        </p:txBody>
      </p:sp>
      <p:pic>
        <p:nvPicPr>
          <p:cNvPr id="2050" name="Picture 2" descr="Z:\00presentation\00-interior projects photoes\Vivah _ Medium reso\DSC_01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762"/>
          <a:stretch/>
        </p:blipFill>
        <p:spPr bwMode="auto">
          <a:xfrm>
            <a:off x="53446" y="762000"/>
            <a:ext cx="4560238" cy="5943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Z:\00presentation\00-interior projects photoes\Vivah _ Medium reso\DSC_02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8116" y="3657600"/>
            <a:ext cx="4608287" cy="30841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00presentation\00-interior projects photoes\MEDIUM RES_ retail\DSC_0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7638" y="503585"/>
            <a:ext cx="4598762" cy="307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58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572000" y="-42771"/>
            <a:ext cx="5334000" cy="499971"/>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COMMERCIAL &amp; HOSPITALITY INTERIORS…Area ranging from 2000-5000 </a:t>
            </a:r>
            <a:r>
              <a:rPr lang="en-US" sz="1400" dirty="0" err="1" smtClean="0">
                <a:solidFill>
                  <a:srgbClr val="FFFFFF"/>
                </a:solidFill>
                <a:latin typeface="Eras Demi ITC" pitchFamily="34" charset="0"/>
                <a:cs typeface="Arial" pitchFamily="34" charset="0"/>
              </a:rPr>
              <a:t>sq.ft</a:t>
            </a:r>
            <a:endParaRPr lang="en-US" sz="1400" dirty="0">
              <a:solidFill>
                <a:srgbClr val="FFFFFF"/>
              </a:solidFill>
              <a:latin typeface="Eras Demi ITC" pitchFamily="34" charset="0"/>
              <a:cs typeface="Arial" pitchFamily="34" charset="0"/>
            </a:endParaRPr>
          </a:p>
        </p:txBody>
      </p:sp>
      <p:pic>
        <p:nvPicPr>
          <p:cNvPr id="10243" name="Picture 3" descr="Z:\00presentation\00-interior projects photoes\MEDIUM RES_ retail\DSC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457200"/>
            <a:ext cx="4657725" cy="314962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Z:\00presentation\00-interior projects photoes\hotel Nirman\MEDIUM RES\DSC_01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662" y="3657600"/>
            <a:ext cx="466806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Z:\00presentation\00-interior projects photoes\hotel Nirman\MEDIUM RES\DSC_0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2" y="457200"/>
            <a:ext cx="423287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167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00presentation\00-interior projects photoes\00 room wise photoes\Coridors\49.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5644" y="0"/>
            <a:ext cx="46903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763167"/>
            <a:ext cx="6324600" cy="684637"/>
          </a:xfrm>
          <a:prstGeom prst="rect">
            <a:avLst/>
          </a:prstGeom>
          <a:solidFill>
            <a:srgbClr val="1C2F5A"/>
          </a:solidFill>
          <a:ln>
            <a:solidFill>
              <a:srgbClr val="1C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199" y="763167"/>
            <a:ext cx="7848601" cy="684637"/>
          </a:xfrm>
          <a:prstGeom prst="rect">
            <a:avLst/>
          </a:prstGeom>
          <a:noFill/>
        </p:spPr>
        <p:txBody>
          <a:bodyPr wrap="square" lIns="68415" tIns="34208" rIns="68415" bIns="34208" rtlCol="0">
            <a:spAutoFit/>
          </a:bodyPr>
          <a:lstStyle/>
          <a:p>
            <a:r>
              <a:rPr lang="en-US" sz="4000" dirty="0" smtClean="0">
                <a:solidFill>
                  <a:schemeClr val="bg1"/>
                </a:solidFill>
                <a:latin typeface="Eras Demi ITC" pitchFamily="34" charset="0"/>
                <a:cs typeface="Arial" pitchFamily="34" charset="0"/>
              </a:rPr>
              <a:t>CORPORATE INTERIORS</a:t>
            </a:r>
          </a:p>
        </p:txBody>
      </p:sp>
    </p:spTree>
    <p:extLst>
      <p:ext uri="{BB962C8B-B14F-4D97-AF65-F5344CB8AC3E}">
        <p14:creationId xmlns:p14="http://schemas.microsoft.com/office/powerpoint/2010/main" val="923151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1" name="TextBox 20"/>
          <p:cNvSpPr txBox="1"/>
          <p:nvPr/>
        </p:nvSpPr>
        <p:spPr>
          <a:xfrm>
            <a:off x="4343399" y="85397"/>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sp>
        <p:nvSpPr>
          <p:cNvPr id="12" name="TextBox 11"/>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Entrance &amp; Corridor Designs.…  </a:t>
            </a:r>
            <a:endParaRPr lang="en-US" sz="1400" dirty="0">
              <a:solidFill>
                <a:srgbClr val="FC9135"/>
              </a:solidFill>
              <a:latin typeface="Eras Demi ITC" pitchFamily="34" charset="0"/>
              <a:cs typeface="Arial" pitchFamily="34" charset="0"/>
            </a:endParaRPr>
          </a:p>
        </p:txBody>
      </p:sp>
      <p:pic>
        <p:nvPicPr>
          <p:cNvPr id="13" name="Picture 2" descr="E:\00-interior projects photoes\Persistant_MEDIUM RES\KVB_0236.jpg"/>
          <p:cNvPicPr>
            <a:picLocks noChangeAspect="1" noChangeArrowheads="1"/>
          </p:cNvPicPr>
          <p:nvPr/>
        </p:nvPicPr>
        <p:blipFill>
          <a:blip r:embed="rId3" cstate="print"/>
          <a:srcRect/>
          <a:stretch>
            <a:fillRect/>
          </a:stretch>
        </p:blipFill>
        <p:spPr bwMode="auto">
          <a:xfrm>
            <a:off x="42661" y="497117"/>
            <a:ext cx="4668108" cy="3048001"/>
          </a:xfrm>
          <a:prstGeom prst="rect">
            <a:avLst/>
          </a:prstGeom>
          <a:noFill/>
        </p:spPr>
      </p:pic>
      <p:pic>
        <p:nvPicPr>
          <p:cNvPr id="15" name="Picture 5" descr="E:\00-interior projects photoes\Persistant_MEDIUM RES\KVB_0246.jpg"/>
          <p:cNvPicPr>
            <a:picLocks noChangeAspect="1" noChangeArrowheads="1"/>
          </p:cNvPicPr>
          <p:nvPr/>
        </p:nvPicPr>
        <p:blipFill rotWithShape="1">
          <a:blip r:embed="rId4" cstate="print"/>
          <a:srcRect l="2177" r="1"/>
          <a:stretch/>
        </p:blipFill>
        <p:spPr bwMode="auto">
          <a:xfrm>
            <a:off x="4782717" y="3657604"/>
            <a:ext cx="4569289" cy="3118587"/>
          </a:xfrm>
          <a:prstGeom prst="rect">
            <a:avLst/>
          </a:prstGeom>
          <a:noFill/>
        </p:spPr>
      </p:pic>
      <p:pic>
        <p:nvPicPr>
          <p:cNvPr id="16" name="Picture 3" descr="E:\00-interior projects photoes\sigma _Cross country_ Salunkhe\20.TIF"/>
          <p:cNvPicPr>
            <a:picLocks noChangeAspect="1" noChangeArrowheads="1"/>
          </p:cNvPicPr>
          <p:nvPr/>
        </p:nvPicPr>
        <p:blipFill>
          <a:blip r:embed="rId5" cstate="print"/>
          <a:srcRect/>
          <a:stretch>
            <a:fillRect/>
          </a:stretch>
        </p:blipFill>
        <p:spPr bwMode="auto">
          <a:xfrm>
            <a:off x="27854" y="3657600"/>
            <a:ext cx="4696548" cy="3109414"/>
          </a:xfrm>
          <a:prstGeom prst="rect">
            <a:avLst/>
          </a:prstGeom>
          <a:noFill/>
        </p:spPr>
      </p:pic>
      <p:pic>
        <p:nvPicPr>
          <p:cNvPr id="17" name="Picture 7" descr="E:\00-interior projects photoes\sigma _Cross country_ Salunkhe\23.TIF"/>
          <p:cNvPicPr>
            <a:picLocks noChangeAspect="1" noChangeArrowheads="1"/>
          </p:cNvPicPr>
          <p:nvPr/>
        </p:nvPicPr>
        <p:blipFill>
          <a:blip r:embed="rId6" cstate="print"/>
          <a:srcRect/>
          <a:stretch>
            <a:fillRect/>
          </a:stretch>
        </p:blipFill>
        <p:spPr bwMode="auto">
          <a:xfrm>
            <a:off x="4789163" y="497117"/>
            <a:ext cx="4555584" cy="3048001"/>
          </a:xfrm>
          <a:prstGeom prst="rect">
            <a:avLst/>
          </a:prstGeom>
          <a:noFill/>
        </p:spPr>
      </p:pic>
    </p:spTree>
    <p:extLst>
      <p:ext uri="{BB962C8B-B14F-4D97-AF65-F5344CB8AC3E}">
        <p14:creationId xmlns:p14="http://schemas.microsoft.com/office/powerpoint/2010/main" val="176185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 name="Picture 19"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1793794308"/>
              </p:ext>
            </p:extLst>
          </p:nvPr>
        </p:nvGraphicFramePr>
        <p:xfrm>
          <a:off x="3048000" y="2273539"/>
          <a:ext cx="4386035" cy="2856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Y:\05-Group Extra\02 - GROUP EXTRA\24 - GROUP PRESENTATION 21-04-2014\10-GROUP PROJECT MOVIE\2016\Project snaps\ARCHITECTURAL\Vimanagar-Mlh\01-09.07.15-Night View.jpg"/>
          <p:cNvPicPr>
            <a:picLocks noChangeAspect="1" noChangeArrowheads="1"/>
          </p:cNvPicPr>
          <p:nvPr/>
        </p:nvPicPr>
        <p:blipFill>
          <a:blip r:embed="rId8" cstate="print"/>
          <a:srcRect/>
          <a:stretch>
            <a:fillRect/>
          </a:stretch>
        </p:blipFill>
        <p:spPr bwMode="auto">
          <a:xfrm>
            <a:off x="8196036" y="4"/>
            <a:ext cx="1709964" cy="1803919"/>
          </a:xfrm>
          <a:prstGeom prst="rect">
            <a:avLst/>
          </a:prstGeom>
          <a:noFill/>
          <a:effectLst/>
        </p:spPr>
      </p:pic>
      <p:pic>
        <p:nvPicPr>
          <p:cNvPr id="2" name="Picture 3" descr="Y:\05-Group Extra\02 - GROUP EXTRA\24 - GROUP PRESENTATION 21-04-2014\10-GROUP PROJECT MOVIE\2016\Project snaps\ARCHITECTURAL\Yash ganag- Dhayari\04-20.01.jpg"/>
          <p:cNvPicPr>
            <a:picLocks noChangeAspect="1" noChangeArrowheads="1"/>
          </p:cNvPicPr>
          <p:nvPr/>
        </p:nvPicPr>
        <p:blipFill>
          <a:blip r:embed="rId9" cstate="print"/>
          <a:srcRect/>
          <a:stretch>
            <a:fillRect/>
          </a:stretch>
        </p:blipFill>
        <p:spPr bwMode="auto">
          <a:xfrm>
            <a:off x="8196036" y="4510314"/>
            <a:ext cx="1709964" cy="1052286"/>
          </a:xfrm>
          <a:prstGeom prst="rect">
            <a:avLst/>
          </a:prstGeom>
          <a:noFill/>
        </p:spPr>
      </p:pic>
      <p:pic>
        <p:nvPicPr>
          <p:cNvPr id="1028" name="Picture 4" descr="Y:\05-Group Extra\02 - GROUP EXTRA\24 - GROUP PRESENTATION 21-04-2014\01-PROJECTS\Project Collage\Architectural snap for Collage\Snap\01-19.03.15-IMAGE-01-5TH FLOOR ADD - Copy.jpg"/>
          <p:cNvPicPr>
            <a:picLocks noChangeAspect="1" noChangeArrowheads="1"/>
          </p:cNvPicPr>
          <p:nvPr/>
        </p:nvPicPr>
        <p:blipFill rotWithShape="1">
          <a:blip r:embed="rId10" cstate="print"/>
          <a:srcRect l="2433"/>
          <a:stretch/>
        </p:blipFill>
        <p:spPr bwMode="auto">
          <a:xfrm>
            <a:off x="8196036" y="3276600"/>
            <a:ext cx="1709964" cy="1233714"/>
          </a:xfrm>
          <a:prstGeom prst="rect">
            <a:avLst/>
          </a:prstGeom>
          <a:noFill/>
        </p:spPr>
      </p:pic>
      <p:sp>
        <p:nvSpPr>
          <p:cNvPr id="14" name="TextBox 13"/>
          <p:cNvSpPr txBox="1"/>
          <p:nvPr/>
        </p:nvSpPr>
        <p:spPr>
          <a:xfrm>
            <a:off x="294821" y="762002"/>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Why Group</a:t>
            </a:r>
            <a:endParaRPr lang="en-US" sz="1600" b="1" dirty="0">
              <a:solidFill>
                <a:srgbClr val="1C2F5A"/>
              </a:solidFill>
              <a:latin typeface="Arial" pitchFamily="34" charset="0"/>
              <a:cs typeface="Arial" pitchFamily="34" charset="0"/>
            </a:endParaRPr>
          </a:p>
        </p:txBody>
      </p:sp>
      <p:sp>
        <p:nvSpPr>
          <p:cNvPr id="16" name="TextBox 15"/>
          <p:cNvSpPr txBox="1"/>
          <p:nvPr/>
        </p:nvSpPr>
        <p:spPr>
          <a:xfrm>
            <a:off x="2108200" y="2504099"/>
            <a:ext cx="1854200" cy="561527"/>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A ‘Total Solution’ organization :</a:t>
            </a:r>
            <a:endParaRPr lang="en-US" sz="1600" b="1" dirty="0">
              <a:solidFill>
                <a:srgbClr val="1C2F5A"/>
              </a:solidFill>
              <a:latin typeface="Arial" pitchFamily="34" charset="0"/>
              <a:cs typeface="Arial" pitchFamily="34" charset="0"/>
            </a:endParaRPr>
          </a:p>
        </p:txBody>
      </p:sp>
      <p:pic>
        <p:nvPicPr>
          <p:cNvPr id="21" name="Picture 4" descr="Y:\05-Group Extra\02 - GROUP EXTRA\24 - GROUP PRESENTATION 21-04-2014\01-PROJECTS\PROJECTS SNAP\Architectural\01-Apartment Architectural\Akshay county-Baner\JPG\06A-SIDE VIEW-LOW.jpg"/>
          <p:cNvPicPr>
            <a:picLocks noChangeAspect="1" noChangeArrowheads="1"/>
          </p:cNvPicPr>
          <p:nvPr/>
        </p:nvPicPr>
        <p:blipFill rotWithShape="1">
          <a:blip r:embed="rId11" cstate="print"/>
          <a:srcRect l="3606" r="-240"/>
          <a:stretch/>
        </p:blipFill>
        <p:spPr bwMode="auto">
          <a:xfrm>
            <a:off x="8196036" y="1803923"/>
            <a:ext cx="1709964" cy="1472681"/>
          </a:xfrm>
          <a:prstGeom prst="rect">
            <a:avLst/>
          </a:prstGeom>
          <a:noFill/>
        </p:spPr>
      </p:pic>
      <p:pic>
        <p:nvPicPr>
          <p:cNvPr id="22" name="Picture 2" descr="Y:\05-Group Extra\02 - GROUP EXTRA\24 - GROUP PRESENTATION 21-04-2014\01-PROJECTS\PROJECTS SNAP\Architectural\01-Apartment Architectural\Yash ganag- Dhayari\03-20.01.jpg"/>
          <p:cNvPicPr>
            <a:picLocks noChangeAspect="1" noChangeArrowheads="1"/>
          </p:cNvPicPr>
          <p:nvPr/>
        </p:nvPicPr>
        <p:blipFill rotWithShape="1">
          <a:blip r:embed="rId12" cstate="print"/>
          <a:srcRect b="415"/>
          <a:stretch/>
        </p:blipFill>
        <p:spPr bwMode="auto">
          <a:xfrm>
            <a:off x="8196036" y="5562600"/>
            <a:ext cx="1709964" cy="1295400"/>
          </a:xfrm>
          <a:prstGeom prst="rect">
            <a:avLst/>
          </a:prstGeom>
          <a:noFill/>
        </p:spPr>
      </p:pic>
      <p:sp>
        <p:nvSpPr>
          <p:cNvPr id="3" name="Rectangle 2"/>
          <p:cNvSpPr/>
          <p:nvPr/>
        </p:nvSpPr>
        <p:spPr>
          <a:xfrm>
            <a:off x="228600" y="1143004"/>
            <a:ext cx="1905000" cy="4154984"/>
          </a:xfrm>
          <a:prstGeom prst="rect">
            <a:avLst/>
          </a:prstGeom>
        </p:spPr>
        <p:txBody>
          <a:bodyPr wrap="square">
            <a:spAutoFit/>
          </a:bodyPr>
          <a:lstStyle/>
          <a:p>
            <a:r>
              <a:rPr lang="en-US" sz="1200" dirty="0">
                <a:solidFill>
                  <a:srgbClr val="1C2F5A"/>
                </a:solidFill>
                <a:latin typeface="Calibri" pitchFamily="34" charset="0"/>
              </a:rPr>
              <a:t>We introduce ourselves as a </a:t>
            </a:r>
            <a:r>
              <a:rPr lang="en-US" sz="1200" b="1" dirty="0">
                <a:solidFill>
                  <a:srgbClr val="1C2F5A"/>
                </a:solidFill>
                <a:latin typeface="Calibri" pitchFamily="34" charset="0"/>
              </a:rPr>
              <a:t>Group Architects </a:t>
            </a:r>
            <a:r>
              <a:rPr lang="en-US" sz="1200" dirty="0">
                <a:solidFill>
                  <a:srgbClr val="1C2F5A"/>
                </a:solidFill>
                <a:latin typeface="Calibri" pitchFamily="34" charset="0"/>
              </a:rPr>
              <a:t>, a group of dynamic ,enthusiastic and experienced architects with Fresh Ideas willing to experiment contemporary architectural design solutions , actively involved in the field of Architecture and Interior since 2003 </a:t>
            </a:r>
            <a:r>
              <a:rPr lang="en-US" sz="1200" dirty="0" smtClean="0">
                <a:solidFill>
                  <a:srgbClr val="1C2F5A"/>
                </a:solidFill>
                <a:latin typeface="Calibri" pitchFamily="34" charset="0"/>
              </a:rPr>
              <a:t>.</a:t>
            </a:r>
          </a:p>
          <a:p>
            <a:endParaRPr lang="en-US" sz="1200" dirty="0">
              <a:solidFill>
                <a:srgbClr val="1C2F5A"/>
              </a:solidFill>
              <a:latin typeface="Calibri" pitchFamily="34" charset="0"/>
            </a:endParaRPr>
          </a:p>
          <a:p>
            <a:r>
              <a:rPr lang="en-US" sz="1200" dirty="0">
                <a:solidFill>
                  <a:srgbClr val="1C2F5A"/>
                </a:solidFill>
                <a:latin typeface="Calibri" pitchFamily="34" charset="0"/>
              </a:rPr>
              <a:t>The biggest challenge in this industry is to exceed </a:t>
            </a:r>
            <a:r>
              <a:rPr lang="en-US" sz="1200" i="1" dirty="0">
                <a:solidFill>
                  <a:srgbClr val="1C2F5A"/>
                </a:solidFill>
                <a:latin typeface="Calibri" pitchFamily="34" charset="0"/>
              </a:rPr>
              <a:t>Client’s Expectations &amp; deliver Perfection </a:t>
            </a:r>
            <a:r>
              <a:rPr lang="en-US" sz="1200" dirty="0">
                <a:solidFill>
                  <a:srgbClr val="1C2F5A"/>
                </a:solidFill>
                <a:latin typeface="Calibri" pitchFamily="34" charset="0"/>
              </a:rPr>
              <a:t>each &amp; every time. </a:t>
            </a:r>
          </a:p>
          <a:p>
            <a:r>
              <a:rPr lang="en-US" sz="1200" dirty="0">
                <a:solidFill>
                  <a:srgbClr val="1C2F5A"/>
                </a:solidFill>
                <a:latin typeface="Calibri" pitchFamily="34" charset="0"/>
              </a:rPr>
              <a:t>We believe in working as a family trying to achieve the ultimate and monumental goal we have set </a:t>
            </a:r>
            <a:r>
              <a:rPr lang="en-US" sz="1200" b="1" dirty="0">
                <a:solidFill>
                  <a:srgbClr val="1C2F5A"/>
                </a:solidFill>
                <a:latin typeface="Calibri" pitchFamily="34" charset="0"/>
              </a:rPr>
              <a:t>for ourselves</a:t>
            </a:r>
            <a:r>
              <a:rPr lang="en-US" sz="1200" dirty="0">
                <a:solidFill>
                  <a:srgbClr val="1C2F5A"/>
                </a:solidFill>
                <a:latin typeface="Calibri" pitchFamily="34" charset="0"/>
              </a:rPr>
              <a:t>. </a:t>
            </a:r>
          </a:p>
        </p:txBody>
      </p:sp>
      <p:sp>
        <p:nvSpPr>
          <p:cNvPr id="19" name="TextBox 18"/>
          <p:cNvSpPr txBox="1"/>
          <p:nvPr/>
        </p:nvSpPr>
        <p:spPr>
          <a:xfrm>
            <a:off x="473062" y="-58904"/>
            <a:ext cx="7832738" cy="569221"/>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GROUP ARCHITECTS</a:t>
            </a:r>
          </a:p>
          <a:p>
            <a:r>
              <a:rPr lang="en-US" sz="1050" dirty="0" smtClean="0">
                <a:solidFill>
                  <a:srgbClr val="FC9135"/>
                </a:solidFill>
                <a:latin typeface="Eras Demi ITC" pitchFamily="34" charset="0"/>
                <a:cs typeface="Arial" pitchFamily="34" charset="0"/>
              </a:rPr>
              <a:t>(Architects, Interiors &amp; Project Manager)		</a:t>
            </a:r>
            <a:r>
              <a:rPr lang="en-US" sz="1050" dirty="0">
                <a:solidFill>
                  <a:srgbClr val="FC9135"/>
                </a:solidFill>
                <a:latin typeface="Eras Demi ITC" pitchFamily="34" charset="0"/>
                <a:cs typeface="Arial" pitchFamily="34" charset="0"/>
              </a:rPr>
              <a:t>	 </a:t>
            </a:r>
            <a:r>
              <a:rPr lang="en-US" sz="1050" dirty="0" smtClean="0">
                <a:solidFill>
                  <a:srgbClr val="FC9135"/>
                </a:solidFill>
                <a:latin typeface="Eras Demi ITC" pitchFamily="34" charset="0"/>
                <a:cs typeface="Arial" pitchFamily="34" charset="0"/>
              </a:rPr>
              <a:t>              	                           </a:t>
            </a:r>
            <a:r>
              <a:rPr lang="en-US" sz="1050" dirty="0" smtClean="0">
                <a:solidFill>
                  <a:srgbClr val="FFFFFF"/>
                </a:solidFill>
                <a:latin typeface="Eras Demi ITC" pitchFamily="34" charset="0"/>
                <a:cs typeface="Arial" pitchFamily="34" charset="0"/>
              </a:rPr>
              <a:t>SINCE 2003…</a:t>
            </a:r>
          </a:p>
        </p:txBody>
      </p:sp>
      <p:graphicFrame>
        <p:nvGraphicFramePr>
          <p:cNvPr id="4" name="Diagram 3"/>
          <p:cNvGraphicFramePr/>
          <p:nvPr>
            <p:extLst>
              <p:ext uri="{D42A27DB-BD31-4B8C-83A1-F6EECF244321}">
                <p14:modId xmlns:p14="http://schemas.microsoft.com/office/powerpoint/2010/main" val="2464710146"/>
              </p:ext>
            </p:extLst>
          </p:nvPr>
        </p:nvGraphicFramePr>
        <p:xfrm>
          <a:off x="-76200" y="2794612"/>
          <a:ext cx="4953000" cy="34156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8" name="Group 17"/>
          <p:cNvGrpSpPr/>
          <p:nvPr/>
        </p:nvGrpSpPr>
        <p:grpSpPr>
          <a:xfrm rot="19631531">
            <a:off x="5055500" y="4997730"/>
            <a:ext cx="1608213" cy="1571157"/>
            <a:chOff x="3081866" y="1981200"/>
            <a:chExt cx="2421466" cy="2421466"/>
          </a:xfrm>
        </p:grpSpPr>
        <p:sp>
          <p:nvSpPr>
            <p:cNvPr id="23" name="Shape 22"/>
            <p:cNvSpPr/>
            <p:nvPr/>
          </p:nvSpPr>
          <p:spPr>
            <a:xfrm>
              <a:off x="3081866" y="1981200"/>
              <a:ext cx="2421466" cy="24214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Shape 4"/>
            <p:cNvSpPr/>
            <p:nvPr/>
          </p:nvSpPr>
          <p:spPr>
            <a:xfrm rot="1968469">
              <a:off x="3568686" y="2548417"/>
              <a:ext cx="1447822" cy="1244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1100" kern="1200" dirty="0" smtClean="0"/>
                <a:t>Aesthetics</a:t>
              </a:r>
              <a:endParaRPr lang="en-US" sz="1100" kern="1200" dirty="0"/>
            </a:p>
          </p:txBody>
        </p:sp>
      </p:grpSp>
      <p:sp>
        <p:nvSpPr>
          <p:cNvPr id="25" name="Circular Arrow 24"/>
          <p:cNvSpPr/>
          <p:nvPr/>
        </p:nvSpPr>
        <p:spPr>
          <a:xfrm rot="4805216" flipV="1">
            <a:off x="4930162" y="5037335"/>
            <a:ext cx="1710791" cy="1783316"/>
          </a:xfrm>
          <a:prstGeom prst="circularArrow">
            <a:avLst>
              <a:gd name="adj1" fmla="val 4688"/>
              <a:gd name="adj2" fmla="val 299029"/>
              <a:gd name="adj3" fmla="val 2520962"/>
              <a:gd name="adj4" fmla="val 15850984"/>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7" name="TextBox 16"/>
          <p:cNvSpPr txBox="1"/>
          <p:nvPr/>
        </p:nvSpPr>
        <p:spPr>
          <a:xfrm>
            <a:off x="6121400" y="2504095"/>
            <a:ext cx="22606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Diversified Portfolio</a:t>
            </a:r>
            <a:endParaRPr lang="en-US" sz="1600" b="1" dirty="0">
              <a:solidFill>
                <a:srgbClr val="1C2F5A"/>
              </a:solidFill>
              <a:latin typeface="Arial" pitchFamily="34" charset="0"/>
              <a:cs typeface="Arial" pitchFamily="34" charset="0"/>
            </a:endParaRPr>
          </a:p>
        </p:txBody>
      </p:sp>
      <p:sp>
        <p:nvSpPr>
          <p:cNvPr id="9" name="Bevel 8"/>
          <p:cNvSpPr/>
          <p:nvPr/>
        </p:nvSpPr>
        <p:spPr>
          <a:xfrm>
            <a:off x="6882384" y="5068088"/>
            <a:ext cx="1194816" cy="125651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Diversified Design</a:t>
            </a:r>
            <a:endParaRPr lang="en-US" sz="1200" dirty="0"/>
          </a:p>
        </p:txBody>
      </p:sp>
      <p:sp>
        <p:nvSpPr>
          <p:cNvPr id="10" name="8-Point Star 9"/>
          <p:cNvSpPr/>
          <p:nvPr/>
        </p:nvSpPr>
        <p:spPr>
          <a:xfrm>
            <a:off x="7251700" y="1676400"/>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0" name="TextBox 19"/>
          <p:cNvSpPr txBox="1"/>
          <p:nvPr/>
        </p:nvSpPr>
        <p:spPr>
          <a:xfrm>
            <a:off x="4343399" y="85397"/>
            <a:ext cx="5867401"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2" y="503191"/>
            <a:ext cx="4266167" cy="319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F:\00presentation\00-interior projects photoes\sigma _Cross country_ Salunkhe\53.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a:stretch/>
        </p:blipFill>
        <p:spPr bwMode="auto">
          <a:xfrm>
            <a:off x="4953000" y="3753780"/>
            <a:ext cx="4267200" cy="302802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F:\00presentation\00-interior projects photoes\Persistant_MEDIUM RES\KVB_03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159"/>
          <a:stretch/>
        </p:blipFill>
        <p:spPr bwMode="auto">
          <a:xfrm>
            <a:off x="176471" y="3753776"/>
            <a:ext cx="4653813" cy="30280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00presentation\Latest Presentation August,2019\For PPT\Prototech\DSC_0170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44" t="-1" b="4723"/>
          <a:stretch/>
        </p:blipFill>
        <p:spPr bwMode="auto">
          <a:xfrm>
            <a:off x="165986" y="503190"/>
            <a:ext cx="4664299" cy="31996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16200000">
            <a:off x="6841684" y="3412684"/>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Office Cabin Design.…  </a:t>
            </a:r>
            <a:endParaRPr lang="en-US" sz="1400" dirty="0">
              <a:solidFill>
                <a:srgbClr val="FC9135"/>
              </a:solidFill>
              <a:latin typeface="Eras Demi ITC" pitchFamily="34" charset="0"/>
              <a:cs typeface="Arial" pitchFamily="34" charset="0"/>
            </a:endParaRPr>
          </a:p>
        </p:txBody>
      </p:sp>
    </p:spTree>
    <p:extLst>
      <p:ext uri="{BB962C8B-B14F-4D97-AF65-F5344CB8AC3E}">
        <p14:creationId xmlns:p14="http://schemas.microsoft.com/office/powerpoint/2010/main" val="4253040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2" name="TextBox 21"/>
          <p:cNvSpPr txBox="1"/>
          <p:nvPr/>
        </p:nvSpPr>
        <p:spPr>
          <a:xfrm>
            <a:off x="4343400" y="85397"/>
            <a:ext cx="55626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pic>
        <p:nvPicPr>
          <p:cNvPr id="6148" name="Picture 4" descr="F:\00presentation\Latest Presentation August,2019\For PPT\Bafna\IMG_9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62" y="3635374"/>
            <a:ext cx="4719640" cy="314642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00presentation\Latest Presentation August,2019\For PPT\Bafna\IMG_91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62" y="488949"/>
            <a:ext cx="4719640" cy="31464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rot="16200000">
            <a:off x="6841684" y="3412684"/>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Office Cabin Design.…  </a:t>
            </a:r>
            <a:endParaRPr lang="en-US" sz="1400" dirty="0">
              <a:solidFill>
                <a:srgbClr val="FC9135"/>
              </a:solidFill>
              <a:latin typeface="Eras Demi ITC" pitchFamily="34" charset="0"/>
              <a:cs typeface="Arial" pitchFamily="34" charset="0"/>
            </a:endParaRPr>
          </a:p>
        </p:txBody>
      </p:sp>
      <p:pic>
        <p:nvPicPr>
          <p:cNvPr id="6147" name="Picture 3" descr="F:\00presentation\Latest Presentation August,2019\For PPT\Bafna\IMG_91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88950"/>
            <a:ext cx="4195234" cy="629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048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5"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9" name="TextBox 18"/>
          <p:cNvSpPr txBox="1"/>
          <p:nvPr/>
        </p:nvSpPr>
        <p:spPr>
          <a:xfrm>
            <a:off x="4343400" y="85397"/>
            <a:ext cx="55626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pic>
        <p:nvPicPr>
          <p:cNvPr id="7170" name="Picture 2" descr="F:\00presentation\Latest Presentation August,2019\For PPT\Bafna\IMG_91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94030"/>
            <a:ext cx="4973956" cy="33159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16200000">
            <a:off x="6775991" y="3434812"/>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Conference Room Designs.…  </a:t>
            </a:r>
            <a:endParaRPr lang="en-US" sz="1400" dirty="0">
              <a:solidFill>
                <a:srgbClr val="FC9135"/>
              </a:solidFill>
              <a:latin typeface="Eras Demi ITC" pitchFamily="34" charset="0"/>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5" y="3349944"/>
            <a:ext cx="5179377" cy="343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F:\00presentation\00-interior projects photoes\sigma _Cross country_ Salunkhe\3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22" y="494030"/>
            <a:ext cx="4052239" cy="2793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955" y="4077030"/>
            <a:ext cx="3962400" cy="270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38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0" name="TextBox 19"/>
          <p:cNvSpPr txBox="1"/>
          <p:nvPr/>
        </p:nvSpPr>
        <p:spPr>
          <a:xfrm rot="16200000">
            <a:off x="6841684" y="3336486"/>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Work Stations.…  </a:t>
            </a:r>
            <a:endParaRPr lang="en-US" sz="1400" dirty="0">
              <a:solidFill>
                <a:srgbClr val="FC9135"/>
              </a:solidFill>
              <a:latin typeface="Eras Demi ITC" pitchFamily="34" charset="0"/>
              <a:cs typeface="Arial" pitchFamily="34" charset="0"/>
            </a:endParaRPr>
          </a:p>
        </p:txBody>
      </p:sp>
      <p:sp>
        <p:nvSpPr>
          <p:cNvPr id="22" name="TextBox 21"/>
          <p:cNvSpPr txBox="1"/>
          <p:nvPr/>
        </p:nvSpPr>
        <p:spPr>
          <a:xfrm>
            <a:off x="4338634" y="65697"/>
            <a:ext cx="55626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pic>
        <p:nvPicPr>
          <p:cNvPr id="2054" name="Picture 6" descr="F:\00presentation\Latest Presentation August,2019\For PPT\Persistent\KVB_03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349" y="533400"/>
            <a:ext cx="461025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F:\00presentation\Latest Presentation August,2019\For PPT\Sigma-Cross-country\35.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349" y="3494137"/>
            <a:ext cx="4610251" cy="3287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F:\00presentation\Latest Presentation August,2019\For PPT\Prototech\DSC_02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496759"/>
            <a:ext cx="4724400" cy="33013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F:\00presentation\Latest Presentation August,2019\For PPT\Sigma-Cross-country\47.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3855418"/>
            <a:ext cx="4338634" cy="292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51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pic>
        <p:nvPicPr>
          <p:cNvPr id="5123" name="Picture 3" descr="F:\00presentation\Latest Presentation August,2019\For PPT\Sigma-Cross-country\39.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29315"/>
            <a:ext cx="4495800" cy="30524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00presentation\Latest Presentation August,2019\For PPT\Sigma-Cross-country\48.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 y="503080"/>
            <a:ext cx="4648199" cy="3154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6841684" y="3336486"/>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Common &amp; Recreational Space Design.…  </a:t>
            </a:r>
            <a:endParaRPr lang="en-US" sz="1400" dirty="0">
              <a:solidFill>
                <a:srgbClr val="FC9135"/>
              </a:solidFill>
              <a:latin typeface="Eras Demi ITC" pitchFamily="34" charset="0"/>
              <a:cs typeface="Arial" pitchFamily="34" charset="0"/>
            </a:endParaRPr>
          </a:p>
        </p:txBody>
      </p:sp>
      <p:pic>
        <p:nvPicPr>
          <p:cNvPr id="4098" name="Picture 2" descr="F:\00presentation\Latest Presentation August,2019\For PPT\Persistent\KVB_03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2377" y="3497034"/>
            <a:ext cx="4630223" cy="328476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00presentation\00-interior projects photoes\Persistant_MEDIUM RES\KVB_03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9309" y="507554"/>
            <a:ext cx="4643290" cy="27690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343400" y="85397"/>
            <a:ext cx="55626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CORPORATE</a:t>
            </a:r>
            <a:r>
              <a:rPr lang="en-US" sz="1400" b="1" dirty="0" smtClean="0">
                <a:solidFill>
                  <a:srgbClr val="FFFFFF"/>
                </a:solidFill>
                <a:latin typeface="Eras Demi ITC" pitchFamily="34" charset="0"/>
                <a:cs typeface="Arial" pitchFamily="34" charset="0"/>
              </a:rPr>
              <a:t> </a:t>
            </a:r>
            <a:r>
              <a:rPr lang="en-US" sz="1400" dirty="0" smtClean="0">
                <a:solidFill>
                  <a:srgbClr val="FFFFFF"/>
                </a:solidFill>
                <a:latin typeface="Eras Demi ITC" pitchFamily="34" charset="0"/>
                <a:cs typeface="Arial" pitchFamily="34" charset="0"/>
              </a:rPr>
              <a:t>INTERIORS…Area ranging from 5,000 - 80,000sq.ft</a:t>
            </a:r>
            <a:endParaRPr lang="en-US" sz="1400" dirty="0">
              <a:solidFill>
                <a:srgbClr val="FFFFFF"/>
              </a:solidFill>
              <a:latin typeface="Eras Demi ITC" pitchFamily="34" charset="0"/>
              <a:cs typeface="Arial" pitchFamily="34" charset="0"/>
            </a:endParaRPr>
          </a:p>
        </p:txBody>
      </p:sp>
    </p:spTree>
    <p:extLst>
      <p:ext uri="{BB962C8B-B14F-4D97-AF65-F5344CB8AC3E}">
        <p14:creationId xmlns:p14="http://schemas.microsoft.com/office/powerpoint/2010/main" val="1241334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descr="Z:\00presentation\Vyom _ photo before edit\Group Architect Photo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398" y="0"/>
            <a:ext cx="45716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763167"/>
            <a:ext cx="6324600" cy="684637"/>
          </a:xfrm>
          <a:prstGeom prst="rect">
            <a:avLst/>
          </a:prstGeom>
          <a:solidFill>
            <a:srgbClr val="1C2F5A"/>
          </a:solidFill>
          <a:ln>
            <a:solidFill>
              <a:srgbClr val="1C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0999" y="763167"/>
            <a:ext cx="7848601" cy="684637"/>
          </a:xfrm>
          <a:prstGeom prst="rect">
            <a:avLst/>
          </a:prstGeom>
          <a:noFill/>
        </p:spPr>
        <p:txBody>
          <a:bodyPr wrap="square" lIns="68415" tIns="34208" rIns="68415" bIns="34208" rtlCol="0">
            <a:spAutoFit/>
          </a:bodyPr>
          <a:lstStyle/>
          <a:p>
            <a:r>
              <a:rPr lang="en-US" sz="4000" dirty="0" smtClean="0">
                <a:latin typeface="Eras Demi ITC" pitchFamily="34" charset="0"/>
                <a:cs typeface="Arial" pitchFamily="34" charset="0"/>
              </a:rPr>
              <a:t>RESIDENTIAL INTERIORS</a:t>
            </a:r>
          </a:p>
        </p:txBody>
      </p:sp>
    </p:spTree>
    <p:extLst>
      <p:ext uri="{BB962C8B-B14F-4D97-AF65-F5344CB8AC3E}">
        <p14:creationId xmlns:p14="http://schemas.microsoft.com/office/powerpoint/2010/main" val="3080013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9"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sp>
        <p:nvSpPr>
          <p:cNvPr id="20" name="TextBox 19"/>
          <p:cNvSpPr txBox="1"/>
          <p:nvPr/>
        </p:nvSpPr>
        <p:spPr>
          <a:xfrm rot="16200000">
            <a:off x="6841684" y="33586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Entrance Space Designs… </a:t>
            </a:r>
            <a:endParaRPr lang="en-US" sz="1400" dirty="0">
              <a:solidFill>
                <a:srgbClr val="FC9135"/>
              </a:solidFill>
              <a:latin typeface="Eras Demi ITC" pitchFamily="34" charset="0"/>
              <a:cs typeface="Arial" pitchFamily="34" charset="0"/>
            </a:endParaRPr>
          </a:p>
        </p:txBody>
      </p:sp>
      <p:pic>
        <p:nvPicPr>
          <p:cNvPr id="1026" name="Picture 2" descr="F:\00presentation\Latest Presentation August,2019\For PPT\Patil\KVB_49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6" y="3697968"/>
            <a:ext cx="4623435" cy="30838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00presentation\00-interior projects photoes\Santosh Sapkal_MEDIUM RESOLUTION\DSC_02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846" y="497568"/>
            <a:ext cx="4607750" cy="308383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82" y="497570"/>
            <a:ext cx="4612418" cy="310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2" y="3657603"/>
            <a:ext cx="4616195" cy="312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404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9"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sp>
        <p:nvSpPr>
          <p:cNvPr id="20" name="TextBox 19"/>
          <p:cNvSpPr txBox="1"/>
          <p:nvPr/>
        </p:nvSpPr>
        <p:spPr>
          <a:xfrm rot="16200000">
            <a:off x="6841684" y="33586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Living &amp; Dining Spaces.…  </a:t>
            </a:r>
            <a:endParaRPr lang="en-US" sz="1400" dirty="0">
              <a:solidFill>
                <a:srgbClr val="FC9135"/>
              </a:solidFill>
              <a:latin typeface="Eras Demi ITC" pitchFamily="34" charset="0"/>
              <a:cs typeface="Arial" pitchFamily="34" charset="0"/>
            </a:endParaRPr>
          </a:p>
        </p:txBody>
      </p:sp>
      <p:pic>
        <p:nvPicPr>
          <p:cNvPr id="1032" name="Picture 8" descr="F:\00presentation\Latest Presentation August,2019\For PPT\Patil\KVB_4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1" y="3648419"/>
            <a:ext cx="4703049" cy="31369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168" y="497568"/>
            <a:ext cx="4450392" cy="308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F:\00presentation\Latest Presentation August,2019\For PPT\Patil\KVB_496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273"/>
          <a:stretch/>
        </p:blipFill>
        <p:spPr bwMode="auto">
          <a:xfrm>
            <a:off x="4812732" y="3657604"/>
            <a:ext cx="4535831" cy="31277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00presentation\00-interior projects photoes\Santosh Sapkal_MEDIUM RESOLUTION\DSC_00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53" y="488392"/>
            <a:ext cx="4621465" cy="309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71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9"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sp>
        <p:nvSpPr>
          <p:cNvPr id="20" name="TextBox 19"/>
          <p:cNvSpPr txBox="1"/>
          <p:nvPr/>
        </p:nvSpPr>
        <p:spPr>
          <a:xfrm rot="16200000">
            <a:off x="6841684" y="33586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Living &amp; Dining Spaces.…  </a:t>
            </a:r>
            <a:endParaRPr lang="en-US" sz="1400" dirty="0">
              <a:solidFill>
                <a:srgbClr val="FC9135"/>
              </a:solidFill>
              <a:latin typeface="Eras Demi ITC" pitchFamily="34" charset="0"/>
              <a:cs typeface="Arial" pitchFamily="34" charset="0"/>
            </a:endParaRPr>
          </a:p>
        </p:txBody>
      </p:sp>
      <p:pic>
        <p:nvPicPr>
          <p:cNvPr id="5" name="Picture 5" descr="F:\00presentation\00-interior projects photoes\sanjay devkar Goa\IMG-20170917-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97568"/>
            <a:ext cx="4238776" cy="317908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00presentation\00-interior projects photoes\sanjay devkar Goa\IMG-20170917-WA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752850"/>
            <a:ext cx="4238776" cy="3028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00presentation\00-interior projects photoes\sanjay devkar Goa\IMG-20170917-WA0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2" y="497568"/>
            <a:ext cx="4713175" cy="628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47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0"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sp>
        <p:nvSpPr>
          <p:cNvPr id="21" name="TextBox 20"/>
          <p:cNvSpPr txBox="1"/>
          <p:nvPr/>
        </p:nvSpPr>
        <p:spPr>
          <a:xfrm rot="16200000">
            <a:off x="6841684" y="33586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Living &amp; Dining Spaces.…  </a:t>
            </a:r>
            <a:endParaRPr lang="en-US" sz="1400" dirty="0">
              <a:solidFill>
                <a:srgbClr val="FC9135"/>
              </a:solidFill>
              <a:latin typeface="Eras Demi ITC" pitchFamily="34" charset="0"/>
              <a:cs typeface="Arial" pitchFamily="34" charset="0"/>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6"/>
          <a:stretch/>
        </p:blipFill>
        <p:spPr bwMode="auto">
          <a:xfrm>
            <a:off x="43725" y="518378"/>
            <a:ext cx="4618552" cy="266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67"/>
          <a:stretch/>
        </p:blipFill>
        <p:spPr bwMode="auto">
          <a:xfrm>
            <a:off x="4731438" y="518381"/>
            <a:ext cx="4623786" cy="268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6" y="3340874"/>
            <a:ext cx="4624140" cy="343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Z:\00presentation\Vyom _ photo before edit\Group Architect Photos-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874"/>
          <a:stretch/>
        </p:blipFill>
        <p:spPr bwMode="auto">
          <a:xfrm>
            <a:off x="4731438" y="3496819"/>
            <a:ext cx="4623786" cy="327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394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3062" y="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5" name="TextBox 14"/>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Design &amp; Build…  </a:t>
            </a:r>
            <a:endParaRPr lang="en-US" sz="1400" dirty="0">
              <a:solidFill>
                <a:srgbClr val="FC9135"/>
              </a:solidFill>
              <a:latin typeface="Eras Demi ITC" pitchFamily="34" charset="0"/>
              <a:cs typeface="Arial" pitchFamily="34" charset="0"/>
            </a:endParaRPr>
          </a:p>
        </p:txBody>
      </p:sp>
      <p:sp>
        <p:nvSpPr>
          <p:cNvPr id="16" name="TextBox 15"/>
          <p:cNvSpPr txBox="1"/>
          <p:nvPr/>
        </p:nvSpPr>
        <p:spPr>
          <a:xfrm>
            <a:off x="294821" y="838201"/>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Practice Principles</a:t>
            </a:r>
            <a:endParaRPr lang="en-US" sz="1600" b="1" dirty="0">
              <a:solidFill>
                <a:srgbClr val="1C2F5A"/>
              </a:solidFill>
              <a:latin typeface="Arial" pitchFamily="34" charset="0"/>
              <a:cs typeface="Arial" pitchFamily="34" charset="0"/>
            </a:endParaRPr>
          </a:p>
        </p:txBody>
      </p:sp>
      <p:sp>
        <p:nvSpPr>
          <p:cNvPr id="2" name="Rectangle 1"/>
          <p:cNvSpPr/>
          <p:nvPr/>
        </p:nvSpPr>
        <p:spPr>
          <a:xfrm>
            <a:off x="236530" y="1295400"/>
            <a:ext cx="8983670" cy="523220"/>
          </a:xfrm>
          <a:prstGeom prst="rect">
            <a:avLst/>
          </a:prstGeom>
        </p:spPr>
        <p:txBody>
          <a:bodyPr wrap="square">
            <a:spAutoFit/>
          </a:bodyPr>
          <a:lstStyle/>
          <a:p>
            <a:r>
              <a:rPr lang="en-US" sz="1400" b="1" dirty="0">
                <a:solidFill>
                  <a:srgbClr val="F79325"/>
                </a:solidFill>
                <a:latin typeface="Calibri" pitchFamily="34" charset="0"/>
              </a:rPr>
              <a:t>Group Architects  </a:t>
            </a:r>
            <a:r>
              <a:rPr lang="en-US" sz="1400" dirty="0">
                <a:latin typeface="Calibri" pitchFamily="34" charset="0"/>
              </a:rPr>
              <a:t>is a multidisciplinary design firm owned by</a:t>
            </a:r>
          </a:p>
          <a:p>
            <a:r>
              <a:rPr lang="en-US" sz="1400" dirty="0" smtClean="0">
                <a:solidFill>
                  <a:srgbClr val="1C2F5A"/>
                </a:solidFill>
                <a:latin typeface="Calibri" pitchFamily="34" charset="0"/>
              </a:rPr>
              <a:t>Managing Director  &amp; Principal Architect </a:t>
            </a:r>
            <a:r>
              <a:rPr lang="en-US" sz="1400" dirty="0">
                <a:solidFill>
                  <a:srgbClr val="1C2F5A"/>
                </a:solidFill>
                <a:latin typeface="Calibri" pitchFamily="34" charset="0"/>
              </a:rPr>
              <a:t>&amp; Designer</a:t>
            </a:r>
            <a:r>
              <a:rPr lang="en-US" sz="1400" b="1" dirty="0">
                <a:solidFill>
                  <a:srgbClr val="1C2F5A"/>
                </a:solidFill>
                <a:latin typeface="Calibri" pitchFamily="34" charset="0"/>
              </a:rPr>
              <a:t> </a:t>
            </a:r>
            <a:r>
              <a:rPr lang="en-US" sz="1400" b="1" dirty="0" smtClean="0">
                <a:solidFill>
                  <a:srgbClr val="1C2F5A"/>
                </a:solidFill>
                <a:latin typeface="Calibri" pitchFamily="34" charset="0"/>
              </a:rPr>
              <a:t>  </a:t>
            </a:r>
            <a:r>
              <a:rPr lang="en-US" sz="1400" b="1" dirty="0" smtClean="0">
                <a:solidFill>
                  <a:srgbClr val="FF9933"/>
                </a:solidFill>
                <a:latin typeface="Calibri" pitchFamily="34" charset="0"/>
              </a:rPr>
              <a:t>Ar</a:t>
            </a:r>
            <a:r>
              <a:rPr lang="en-US" sz="1400" b="1" dirty="0">
                <a:solidFill>
                  <a:srgbClr val="FF9933"/>
                </a:solidFill>
                <a:latin typeface="Calibri" pitchFamily="34" charset="0"/>
              </a:rPr>
              <a:t>. </a:t>
            </a:r>
            <a:r>
              <a:rPr lang="en-US" sz="1400" b="1" dirty="0" smtClean="0">
                <a:solidFill>
                  <a:srgbClr val="FF9933"/>
                </a:solidFill>
                <a:latin typeface="Calibri" pitchFamily="34" charset="0"/>
              </a:rPr>
              <a:t>Medhha Bhosale </a:t>
            </a:r>
            <a:r>
              <a:rPr lang="en-US" sz="1400" b="1" dirty="0">
                <a:solidFill>
                  <a:srgbClr val="FF9933"/>
                </a:solidFill>
                <a:latin typeface="Calibri" pitchFamily="34" charset="0"/>
              </a:rPr>
              <a:t>(CA /2001 / 28402)</a:t>
            </a:r>
          </a:p>
        </p:txBody>
      </p:sp>
      <p:sp>
        <p:nvSpPr>
          <p:cNvPr id="17" name="Rectangle 16"/>
          <p:cNvSpPr/>
          <p:nvPr/>
        </p:nvSpPr>
        <p:spPr>
          <a:xfrm>
            <a:off x="228600" y="1892621"/>
            <a:ext cx="8983670" cy="4431983"/>
          </a:xfrm>
          <a:prstGeom prst="rect">
            <a:avLst/>
          </a:prstGeom>
        </p:spPr>
        <p:txBody>
          <a:bodyPr wrap="square">
            <a:spAutoFit/>
          </a:bodyPr>
          <a:lstStyle/>
          <a:p>
            <a:r>
              <a:rPr lang="en-US" sz="1400" b="1" dirty="0" smtClean="0">
                <a:solidFill>
                  <a:srgbClr val="F79325"/>
                </a:solidFill>
                <a:latin typeface="Calibri" pitchFamily="34" charset="0"/>
              </a:rPr>
              <a:t>Team Structure / Road to Success</a:t>
            </a:r>
            <a:r>
              <a:rPr lang="en-US" sz="1400" dirty="0" smtClean="0">
                <a:latin typeface="Calibri" pitchFamily="34" charset="0"/>
              </a:rPr>
              <a:t> </a:t>
            </a:r>
            <a:r>
              <a:rPr lang="en-US" sz="1400" dirty="0">
                <a:latin typeface="Calibri" pitchFamily="34" charset="0"/>
              </a:rPr>
              <a:t>by</a:t>
            </a:r>
          </a:p>
          <a:p>
            <a:r>
              <a:rPr lang="en-US" sz="1200" dirty="0">
                <a:solidFill>
                  <a:srgbClr val="1C2F5A"/>
                </a:solidFill>
                <a:latin typeface="Calibri" pitchFamily="34" charset="0"/>
              </a:rPr>
              <a:t>We have a strong &amp; experienced core team of Architects, interior designers, engineers and technicians, who play a major role in design assistance and project co-ordination .</a:t>
            </a:r>
          </a:p>
          <a:p>
            <a:endParaRPr lang="en-US" sz="1200" dirty="0">
              <a:solidFill>
                <a:srgbClr val="1C2F5A"/>
              </a:solidFill>
              <a:latin typeface="Calibri" pitchFamily="34" charset="0"/>
            </a:endParaRPr>
          </a:p>
          <a:p>
            <a:r>
              <a:rPr lang="en-US" sz="1200" dirty="0">
                <a:solidFill>
                  <a:srgbClr val="1C2F5A"/>
                </a:solidFill>
                <a:latin typeface="Calibri" pitchFamily="34" charset="0"/>
              </a:rPr>
              <a:t>A separate team of techno-commercial associates handle site supervision, project cost and quality control. </a:t>
            </a:r>
            <a:endParaRPr lang="en-US" sz="1200" dirty="0" smtClean="0">
              <a:solidFill>
                <a:srgbClr val="1C2F5A"/>
              </a:solidFill>
              <a:latin typeface="Calibri" pitchFamily="34" charset="0"/>
            </a:endParaRPr>
          </a:p>
          <a:p>
            <a:endParaRPr lang="en-US" sz="1200" b="1" dirty="0" smtClean="0">
              <a:solidFill>
                <a:srgbClr val="1C2F5A"/>
              </a:solidFill>
              <a:latin typeface="Calibri" pitchFamily="34" charset="0"/>
            </a:endParaRPr>
          </a:p>
          <a:p>
            <a:endParaRPr lang="en-US" sz="1200" b="1" dirty="0">
              <a:solidFill>
                <a:schemeClr val="bg1"/>
              </a:solidFill>
              <a:latin typeface="Calibri" pitchFamily="34" charset="0"/>
            </a:endParaRPr>
          </a:p>
          <a:p>
            <a:r>
              <a:rPr lang="en-US" sz="1400" b="1" dirty="0">
                <a:solidFill>
                  <a:srgbClr val="FC9135"/>
                </a:solidFill>
                <a:latin typeface="Calibri" pitchFamily="34" charset="0"/>
              </a:rPr>
              <a:t>Client service </a:t>
            </a:r>
          </a:p>
          <a:p>
            <a:r>
              <a:rPr lang="en-US" sz="1200" dirty="0">
                <a:solidFill>
                  <a:srgbClr val="1C2F5A"/>
                </a:solidFill>
                <a:latin typeface="Calibri" pitchFamily="34" charset="0"/>
              </a:rPr>
              <a:t>Our design evolves out of diverse thought processes that encompass </a:t>
            </a:r>
            <a:r>
              <a:rPr lang="en-US" sz="1200" i="1" dirty="0">
                <a:solidFill>
                  <a:srgbClr val="1C2F5A"/>
                </a:solidFill>
                <a:latin typeface="Calibri" pitchFamily="34" charset="0"/>
              </a:rPr>
              <a:t>client’s needs, budget, building technologies </a:t>
            </a:r>
            <a:r>
              <a:rPr lang="en-US" sz="1200" dirty="0">
                <a:solidFill>
                  <a:srgbClr val="1C2F5A"/>
                </a:solidFill>
                <a:latin typeface="Calibri" pitchFamily="34" charset="0"/>
              </a:rPr>
              <a:t>and </a:t>
            </a:r>
            <a:r>
              <a:rPr lang="en-US" sz="1200" i="1" dirty="0">
                <a:solidFill>
                  <a:srgbClr val="1C2F5A"/>
                </a:solidFill>
                <a:latin typeface="Calibri" pitchFamily="34" charset="0"/>
              </a:rPr>
              <a:t>aesthetics</a:t>
            </a:r>
            <a:r>
              <a:rPr lang="en-US" sz="1200" dirty="0">
                <a:solidFill>
                  <a:srgbClr val="1C2F5A"/>
                </a:solidFill>
                <a:latin typeface="Calibri" pitchFamily="34" charset="0"/>
              </a:rPr>
              <a:t>. Each project poses new challenges for us and brings forth new concept . That engages the senses of the user and observer </a:t>
            </a:r>
          </a:p>
          <a:p>
            <a:r>
              <a:rPr lang="en-US" sz="1200" dirty="0">
                <a:solidFill>
                  <a:srgbClr val="1C2F5A"/>
                </a:solidFill>
                <a:latin typeface="Calibri" pitchFamily="34" charset="0"/>
              </a:rPr>
              <a:t>The scope includes guiding the client’s for developing the project brief, site evaluation, space planning  / development / volumetric study and appointment of consultants for directing the entire design and  documentation , Selection of materials Periodic inspection and evaluation of works at site. </a:t>
            </a:r>
          </a:p>
          <a:p>
            <a:endParaRPr lang="en-US" sz="1200" b="1" dirty="0" smtClean="0">
              <a:solidFill>
                <a:srgbClr val="1C2F5A"/>
              </a:solidFill>
              <a:latin typeface="Calibri" pitchFamily="34" charset="0"/>
            </a:endParaRPr>
          </a:p>
          <a:p>
            <a:endParaRPr lang="en-US" sz="1200" b="1" dirty="0" smtClean="0">
              <a:solidFill>
                <a:srgbClr val="FC9135"/>
              </a:solidFill>
              <a:latin typeface="Calibri" pitchFamily="34" charset="0"/>
            </a:endParaRPr>
          </a:p>
          <a:p>
            <a:r>
              <a:rPr lang="en-US" sz="1400" b="1" dirty="0">
                <a:solidFill>
                  <a:srgbClr val="FC9135"/>
                </a:solidFill>
                <a:latin typeface="Calibri" pitchFamily="34" charset="0"/>
              </a:rPr>
              <a:t>Design Work </a:t>
            </a:r>
            <a:r>
              <a:rPr lang="en-US" sz="1400" b="1" dirty="0" smtClean="0">
                <a:solidFill>
                  <a:srgbClr val="FC9135"/>
                </a:solidFill>
                <a:latin typeface="Calibri" pitchFamily="34" charset="0"/>
              </a:rPr>
              <a:t>Progress</a:t>
            </a:r>
            <a:endParaRPr lang="en-US" sz="1200" dirty="0">
              <a:solidFill>
                <a:schemeClr val="bg1"/>
              </a:solidFill>
              <a:latin typeface="Calibri" pitchFamily="34" charset="0"/>
            </a:endParaRPr>
          </a:p>
          <a:p>
            <a:r>
              <a:rPr lang="en-US" sz="1200" dirty="0">
                <a:solidFill>
                  <a:srgbClr val="1C2F5A"/>
                </a:solidFill>
                <a:latin typeface="Calibri" pitchFamily="34" charset="0"/>
              </a:rPr>
              <a:t>Our working method provides design alternatives, often in 3 dimensional forms for each design solution. The advantages and disadvantages for each option are openly discussed with clients at regularly scheduled design reviews. Our recommendations are regularly submitted to the client and continually evaluated according to the criteria established by the programme, project schedule , cost plan and quality objectives of the project. This method ensures that the project continually progress forward eliminating delays in project completion and ultimately reducing project costs . We believe in a fully integrated approach towards architecture. The end user’s requirements must be considered to ensure the achievement of the client’s </a:t>
            </a:r>
            <a:r>
              <a:rPr lang="en-US" sz="1200" dirty="0" smtClean="0">
                <a:solidFill>
                  <a:srgbClr val="1C2F5A"/>
                </a:solidFill>
                <a:latin typeface="Calibri" pitchFamily="34" charset="0"/>
              </a:rPr>
              <a:t>goal.</a:t>
            </a:r>
            <a:endParaRPr lang="en-US" sz="1200" dirty="0">
              <a:solidFill>
                <a:srgbClr val="1C2F5A"/>
              </a:solidFill>
              <a:latin typeface="Calibri" pitchFamily="34" charset="0"/>
            </a:endParaRPr>
          </a:p>
          <a:p>
            <a:endParaRPr lang="en-US" sz="1200" dirty="0">
              <a:solidFill>
                <a:srgbClr val="1C2F5A"/>
              </a:solidFill>
              <a:latin typeface="Calibri" pitchFamily="34" charset="0"/>
            </a:endParaRPr>
          </a:p>
        </p:txBody>
      </p:sp>
    </p:spTree>
    <p:extLst>
      <p:ext uri="{BB962C8B-B14F-4D97-AF65-F5344CB8AC3E}">
        <p14:creationId xmlns:p14="http://schemas.microsoft.com/office/powerpoint/2010/main" val="309934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0" name="TextBox 20"/>
          <p:cNvSpPr txBox="1"/>
          <p:nvPr/>
        </p:nvSpPr>
        <p:spPr>
          <a:xfrm>
            <a:off x="447744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sp>
        <p:nvSpPr>
          <p:cNvPr id="15" name="TextBox 14"/>
          <p:cNvSpPr txBox="1"/>
          <p:nvPr/>
        </p:nvSpPr>
        <p:spPr>
          <a:xfrm rot="16200000">
            <a:off x="6841684" y="33586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Living &amp; Dining Spaces.…  </a:t>
            </a:r>
            <a:endParaRPr lang="en-US" sz="1400" dirty="0">
              <a:solidFill>
                <a:srgbClr val="FC9135"/>
              </a:solidFill>
              <a:latin typeface="Eras Demi ITC" pitchFamily="34" charset="0"/>
              <a:cs typeface="Arial" pitchFamily="34" charset="0"/>
            </a:endParaRPr>
          </a:p>
        </p:txBody>
      </p:sp>
      <p:pic>
        <p:nvPicPr>
          <p:cNvPr id="7171" name="Picture 3" descr="F:\00presentation\Latest Presentation August,2019\For PPT\residential Interiors\vatsala bhosle\liv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3" y="522289"/>
            <a:ext cx="4114799" cy="30861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00presentation\Latest Presentation August,2019\For PPT\residential Interiors\vatsala bhosle\liv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95699"/>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Z:\00presentation\Vyom _ photo before edit\Group Architect Photos-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22289"/>
            <a:ext cx="46482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00presentation\Vyom _ photo before edit\Group Architect Photos-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3682735"/>
            <a:ext cx="4648200" cy="309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0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9" name="TextBox 13"/>
          <p:cNvSpPr txBox="1"/>
          <p:nvPr/>
        </p:nvSpPr>
        <p:spPr>
          <a:xfrm rot="16200000">
            <a:off x="6852191" y="3336485"/>
            <a:ext cx="5660926" cy="315305"/>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600" b="1" dirty="0" smtClean="0">
                <a:solidFill>
                  <a:srgbClr val="FC9135"/>
                </a:solidFill>
                <a:latin typeface="Eras Demi ITC" pitchFamily="34" charset="0"/>
                <a:cs typeface="Arial" pitchFamily="34" charset="0"/>
              </a:rPr>
              <a:t>Kitchen Design.…  </a:t>
            </a:r>
            <a:endParaRPr lang="en-US" sz="1400" dirty="0">
              <a:solidFill>
                <a:srgbClr val="FC9135"/>
              </a:solidFill>
              <a:latin typeface="Eras Demi ITC" pitchFamily="34" charset="0"/>
              <a:cs typeface="Arial" pitchFamily="34" charset="0"/>
            </a:endParaRPr>
          </a:p>
        </p:txBody>
      </p:sp>
      <p:sp>
        <p:nvSpPr>
          <p:cNvPr id="20"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2685" y="483274"/>
            <a:ext cx="3700864" cy="289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3704943"/>
            <a:ext cx="4305300" cy="307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6617" y="3704939"/>
            <a:ext cx="4863149" cy="307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 y="476512"/>
            <a:ext cx="5562600" cy="312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631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E:\00presentation\Latest Presentation August,2019\For PPT\Base Sli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2"/>
          <p:cNvSpPr txBox="1"/>
          <p:nvPr/>
        </p:nvSpPr>
        <p:spPr>
          <a:xfrm>
            <a:off x="473062" y="2384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2" name="TextBox 13"/>
          <p:cNvSpPr txBox="1"/>
          <p:nvPr/>
        </p:nvSpPr>
        <p:spPr>
          <a:xfrm rot="16200000">
            <a:off x="6852191" y="3336485"/>
            <a:ext cx="5660926" cy="315305"/>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600" b="1" dirty="0" smtClean="0">
                <a:solidFill>
                  <a:srgbClr val="FC9135"/>
                </a:solidFill>
                <a:latin typeface="Eras Demi ITC" pitchFamily="34" charset="0"/>
                <a:cs typeface="Arial" pitchFamily="34" charset="0"/>
              </a:rPr>
              <a:t>Bedroom Design.…  </a:t>
            </a:r>
            <a:endParaRPr lang="en-US" sz="1400" dirty="0">
              <a:solidFill>
                <a:srgbClr val="FC9135"/>
              </a:solidFill>
              <a:latin typeface="Eras Demi ITC" pitchFamily="34" charset="0"/>
              <a:cs typeface="Arial" pitchFamily="34" charset="0"/>
            </a:endParaRPr>
          </a:p>
        </p:txBody>
      </p:sp>
      <p:sp>
        <p:nvSpPr>
          <p:cNvPr id="23" name="TextBox 20"/>
          <p:cNvSpPr txBox="1"/>
          <p:nvPr/>
        </p:nvSpPr>
        <p:spPr>
          <a:xfrm>
            <a:off x="4495800" y="85397"/>
            <a:ext cx="5410200" cy="28452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16" name="Picture 3" descr="F:\00presentation\Latest Presentation August,2019\For PPT\Patil\KVB_49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1535" y="3680306"/>
            <a:ext cx="4684415" cy="3124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F:\00presentation\Latest Presentation August,2019\For PPT\Patil\KVB_49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1533" y="489975"/>
            <a:ext cx="4692036" cy="31295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F:\00presentation\Latest Presentation August,2019\For PPT\Sigma-Cross-country\15.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1201"/>
          <a:stretch/>
        </p:blipFill>
        <p:spPr bwMode="auto">
          <a:xfrm>
            <a:off x="2" y="489976"/>
            <a:ext cx="4625249" cy="31295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00presentation\Latest Presentation August,2019\For PPT\Sigma-Cross-country\16.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3675902"/>
            <a:ext cx="4625249" cy="312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78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E:\00presentation\Latest Presentation August,2019\For PPT\Base Sli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6" name="TextBox 15"/>
          <p:cNvSpPr txBox="1"/>
          <p:nvPr/>
        </p:nvSpPr>
        <p:spPr>
          <a:xfrm rot="16200000">
            <a:off x="6852191" y="3336486"/>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Bedroom Design.…  </a:t>
            </a:r>
            <a:endParaRPr lang="en-US" sz="1400" dirty="0">
              <a:solidFill>
                <a:srgbClr val="FC9135"/>
              </a:solidFill>
              <a:latin typeface="Eras Demi ITC" pitchFamily="34" charset="0"/>
              <a:cs typeface="Arial" pitchFamily="34" charset="0"/>
            </a:endParaRPr>
          </a:p>
        </p:txBody>
      </p:sp>
      <p:sp>
        <p:nvSpPr>
          <p:cNvPr id="17" name="TextBox 16"/>
          <p:cNvSpPr txBox="1"/>
          <p:nvPr/>
        </p:nvSpPr>
        <p:spPr>
          <a:xfrm>
            <a:off x="4495800" y="85398"/>
            <a:ext cx="5410200" cy="284528"/>
          </a:xfrm>
          <a:prstGeom prst="rect">
            <a:avLst/>
          </a:prstGeom>
          <a:noFill/>
        </p:spPr>
        <p:txBody>
          <a:bodyPr wrap="square" lIns="68415" tIns="34208" rIns="68415" bIns="34208" rtlCol="0">
            <a:spAutoFit/>
          </a:body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2" name="Picture 2" descr="Z:\00presentation\Vyom _ photo before edit\Group Architect Photos-3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03"/>
          <a:stretch/>
        </p:blipFill>
        <p:spPr bwMode="auto">
          <a:xfrm>
            <a:off x="78585" y="3676278"/>
            <a:ext cx="4559935" cy="3105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Z:\00presentation\Vyom _ photo before edit\Group Architect Photos-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6466" y="526095"/>
            <a:ext cx="4557554" cy="3038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00presentation\Vyom _ photo before edit\Group Architect Photos-3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3"/>
          <a:stretch/>
        </p:blipFill>
        <p:spPr bwMode="auto">
          <a:xfrm>
            <a:off x="4736464" y="3676275"/>
            <a:ext cx="4559936" cy="31055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Z:\00presentation\Vyom _ photo before edit\Group Architect Photos-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59" y="526093"/>
            <a:ext cx="4555358" cy="303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E:\00presentation\Latest Presentation August,2019\For PPT\Base Slid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6" name="TextBox 15"/>
          <p:cNvSpPr txBox="1"/>
          <p:nvPr/>
        </p:nvSpPr>
        <p:spPr>
          <a:xfrm rot="16200000">
            <a:off x="6852191" y="3336486"/>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Bedroom Design.…  </a:t>
            </a:r>
            <a:endParaRPr lang="en-US" sz="1400" dirty="0">
              <a:solidFill>
                <a:srgbClr val="FC9135"/>
              </a:solidFill>
              <a:latin typeface="Eras Demi ITC" pitchFamily="34" charset="0"/>
              <a:cs typeface="Arial" pitchFamily="34" charset="0"/>
            </a:endParaRPr>
          </a:p>
        </p:txBody>
      </p:sp>
      <p:sp>
        <p:nvSpPr>
          <p:cNvPr id="17" name="TextBox 16"/>
          <p:cNvSpPr txBox="1"/>
          <p:nvPr/>
        </p:nvSpPr>
        <p:spPr>
          <a:xfrm>
            <a:off x="4495800" y="85398"/>
            <a:ext cx="5405434" cy="284528"/>
          </a:xfrm>
          <a:prstGeom prst="rect">
            <a:avLst/>
          </a:prstGeom>
          <a:noFill/>
        </p:spPr>
        <p:txBody>
          <a:bodyPr wrap="square" lIns="68415" tIns="34208" rIns="68415" bIns="34208" rtlCol="0">
            <a:spAutoFit/>
          </a:body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6146" name="Picture 2" descr="F:\00presentation\Latest Presentation August,2019\For PPT\residential Interiors\vatsala bhosle\g bed (6).jpg"/>
          <p:cNvPicPr>
            <a:picLocks noChangeAspect="1" noChangeArrowheads="1"/>
          </p:cNvPicPr>
          <p:nvPr/>
        </p:nvPicPr>
        <p:blipFill rotWithShape="1">
          <a:blip r:embed="rId4">
            <a:extLst>
              <a:ext uri="{28A0092B-C50C-407E-A947-70E740481C1C}">
                <a14:useLocalDpi xmlns:a14="http://schemas.microsoft.com/office/drawing/2010/main" val="0"/>
              </a:ext>
            </a:extLst>
          </a:blip>
          <a:srcRect l="8364" t="3972"/>
          <a:stretch/>
        </p:blipFill>
        <p:spPr bwMode="auto">
          <a:xfrm>
            <a:off x="391668" y="475565"/>
            <a:ext cx="4027934" cy="316572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00presentation\Latest Presentation August,2019\For PPT\residential Interiors\vatsala bhosle\g bed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475561"/>
            <a:ext cx="4192872" cy="31446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00presentation\Latest Presentation August,2019\For PPT\residential Interiors\vatsala bhosle\M bed (2).jpg"/>
          <p:cNvPicPr>
            <a:picLocks noChangeAspect="1" noChangeArrowheads="1"/>
          </p:cNvPicPr>
          <p:nvPr/>
        </p:nvPicPr>
        <p:blipFill rotWithShape="1">
          <a:blip r:embed="rId6">
            <a:extLst>
              <a:ext uri="{28A0092B-C50C-407E-A947-70E740481C1C}">
                <a14:useLocalDpi xmlns:a14="http://schemas.microsoft.com/office/drawing/2010/main" val="0"/>
              </a:ext>
            </a:extLst>
          </a:blip>
          <a:srcRect r="2762"/>
          <a:stretch/>
        </p:blipFill>
        <p:spPr bwMode="auto">
          <a:xfrm>
            <a:off x="391665" y="3712195"/>
            <a:ext cx="4027935" cy="310677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00presentation\Latest Presentation August,2019\For PPT\residential Interiors\vatsala bhosle\M bed (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2" y="3674313"/>
            <a:ext cx="4192873" cy="314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64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4" name="TextBox 13"/>
          <p:cNvSpPr txBox="1"/>
          <p:nvPr/>
        </p:nvSpPr>
        <p:spPr>
          <a:xfrm rot="16200000">
            <a:off x="6839007" y="3336486"/>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Bedroom Design.…  </a:t>
            </a:r>
            <a:endParaRPr lang="en-US" sz="1400" dirty="0">
              <a:solidFill>
                <a:srgbClr val="FC9135"/>
              </a:solidFill>
              <a:latin typeface="Eras Demi ITC" pitchFamily="34" charset="0"/>
              <a:cs typeface="Arial" pitchFamily="34" charset="0"/>
            </a:endParaRPr>
          </a:p>
        </p:txBody>
      </p:sp>
      <p:sp>
        <p:nvSpPr>
          <p:cNvPr id="17" name="TextBox 16"/>
          <p:cNvSpPr txBox="1"/>
          <p:nvPr/>
        </p:nvSpPr>
        <p:spPr>
          <a:xfrm>
            <a:off x="4516000" y="85398"/>
            <a:ext cx="5405434" cy="284528"/>
          </a:xfrm>
          <a:prstGeom prst="rect">
            <a:avLst/>
          </a:prstGeom>
          <a:noFill/>
        </p:spPr>
        <p:txBody>
          <a:bodyPr wrap="square" lIns="68415" tIns="34208" rIns="68415" bIns="34208" rtlCol="0">
            <a:spAutoFit/>
          </a:body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23" name="Picture 3" descr="E:\00-interior projects photoes\patil\KVB_4937.jpg"/>
          <p:cNvPicPr>
            <a:picLocks noChangeAspect="1" noChangeArrowheads="1"/>
          </p:cNvPicPr>
          <p:nvPr/>
        </p:nvPicPr>
        <p:blipFill>
          <a:blip r:embed="rId3"/>
          <a:srcRect/>
          <a:stretch>
            <a:fillRect/>
          </a:stretch>
        </p:blipFill>
        <p:spPr bwMode="auto">
          <a:xfrm>
            <a:off x="76200" y="3693627"/>
            <a:ext cx="4727992" cy="3127273"/>
          </a:xfrm>
          <a:prstGeom prst="rect">
            <a:avLst/>
          </a:prstGeom>
          <a:noFill/>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09814"/>
            <a:ext cx="4286250" cy="630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Z:\00presentation\Vyom _ photo before edit\Group Architect Photos-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41" y="509814"/>
            <a:ext cx="4720054" cy="314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801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4" name="TextBox 13"/>
          <p:cNvSpPr txBox="1"/>
          <p:nvPr/>
        </p:nvSpPr>
        <p:spPr>
          <a:xfrm rot="16200000">
            <a:off x="6839007" y="3412684"/>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Outdoor Spaces.…  </a:t>
            </a:r>
            <a:endParaRPr lang="en-US" sz="1400" dirty="0">
              <a:solidFill>
                <a:srgbClr val="FC9135"/>
              </a:solidFill>
              <a:latin typeface="Eras Demi ITC" pitchFamily="34" charset="0"/>
              <a:cs typeface="Arial" pitchFamily="34"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32" y="3632200"/>
            <a:ext cx="4246640" cy="318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714750"/>
            <a:ext cx="46482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95800" y="85398"/>
            <a:ext cx="5410200" cy="284528"/>
          </a:xfrm>
          <a:prstGeom prst="rect">
            <a:avLst/>
          </a:prstGeom>
          <a:noFill/>
        </p:spPr>
        <p:txBody>
          <a:bodyPr wrap="square" lIns="68415" tIns="34208" rIns="68415" bIns="34208" rtlCol="0">
            <a:spAutoFit/>
          </a:bodyPr>
          <a:lstStyle/>
          <a:p>
            <a:r>
              <a:rPr lang="en-US" sz="1400" dirty="0" smtClean="0">
                <a:latin typeface="Eras Demi ITC" pitchFamily="34" charset="0"/>
                <a:cs typeface="Arial" pitchFamily="34" charset="0"/>
              </a:rPr>
              <a:t>RESIDENTIAL INTERIORS…Area ranging from 1,200-7,500sq.ft</a:t>
            </a:r>
            <a:endParaRPr lang="en-US" sz="1400" dirty="0">
              <a:latin typeface="Eras Demi ITC" pitchFamily="34" charset="0"/>
              <a:cs typeface="Arial" pitchFamily="34" charset="0"/>
            </a:endParaRPr>
          </a:p>
        </p:txBody>
      </p:sp>
      <p:pic>
        <p:nvPicPr>
          <p:cNvPr id="8194" name="Picture 2" descr="Z:\00presentation\Vyom _ photo before edit\Group Architect Photos-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6214" y="518742"/>
            <a:ext cx="4670186" cy="311345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Z:\00presentation\Vyom _ photo before edit\Group Architect Photos-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19" y="518744"/>
            <a:ext cx="4496283" cy="305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51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24835" y="65964"/>
            <a:ext cx="1676400" cy="315305"/>
          </a:xfrm>
          <a:prstGeom prst="rect">
            <a:avLst/>
          </a:prstGeom>
          <a:noFill/>
        </p:spPr>
        <p:txBody>
          <a:bodyPr wrap="square" lIns="68415" tIns="34208" rIns="68415" bIns="34208" rtlCol="0">
            <a:spAutoFit/>
          </a:bodyPr>
          <a:lstStyle/>
          <a:p>
            <a:r>
              <a:rPr lang="en-US" sz="1600" b="1" dirty="0" smtClean="0">
                <a:solidFill>
                  <a:srgbClr val="FFFFFF"/>
                </a:solidFill>
                <a:latin typeface="Arial" pitchFamily="34" charset="0"/>
                <a:cs typeface="Arial" pitchFamily="34" charset="0"/>
              </a:rPr>
              <a:t>CONTACT US…</a:t>
            </a:r>
            <a:endParaRPr lang="en-US" sz="1400" b="1" dirty="0">
              <a:solidFill>
                <a:srgbClr val="FFFFFF"/>
              </a:solidFill>
              <a:latin typeface="Arial" pitchFamily="34" charset="0"/>
              <a:cs typeface="Arial" pitchFamily="34" charset="0"/>
            </a:endParaRPr>
          </a:p>
        </p:txBody>
      </p:sp>
      <p:sp>
        <p:nvSpPr>
          <p:cNvPr id="15" name="TextBox 14"/>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6" name="TextBox 15"/>
          <p:cNvSpPr txBox="1"/>
          <p:nvPr/>
        </p:nvSpPr>
        <p:spPr>
          <a:xfrm rot="16200000">
            <a:off x="8224350" y="4719150"/>
            <a:ext cx="2895599" cy="315305"/>
          </a:xfrm>
          <a:prstGeom prst="rect">
            <a:avLst/>
          </a:prstGeom>
          <a:noFill/>
        </p:spPr>
        <p:txBody>
          <a:bodyPr wrap="square" lIns="68415" tIns="34208" rIns="68415" bIns="34208" rtlCol="0">
            <a:spAutoFit/>
          </a:bodyPr>
          <a:lstStyle/>
          <a:p>
            <a:r>
              <a:rPr lang="en-US" sz="1600" dirty="0" smtClean="0">
                <a:solidFill>
                  <a:srgbClr val="FC9135"/>
                </a:solidFill>
                <a:latin typeface="Eras Demi ITC" pitchFamily="34" charset="0"/>
                <a:cs typeface="Arial" pitchFamily="34" charset="0"/>
              </a:rPr>
              <a:t>DESIGN &amp; BUILD…</a:t>
            </a:r>
            <a:endParaRPr lang="en-US" sz="1400" dirty="0">
              <a:solidFill>
                <a:srgbClr val="FC9135"/>
              </a:solidFill>
              <a:latin typeface="Eras Demi ITC" pitchFamily="34" charset="0"/>
              <a:cs typeface="Arial" pitchFamily="34" charset="0"/>
            </a:endParaRPr>
          </a:p>
        </p:txBody>
      </p:sp>
      <p:sp>
        <p:nvSpPr>
          <p:cNvPr id="2" name="Rectangle 1"/>
          <p:cNvSpPr/>
          <p:nvPr/>
        </p:nvSpPr>
        <p:spPr>
          <a:xfrm>
            <a:off x="7391400" y="2667004"/>
            <a:ext cx="2095500" cy="1061829"/>
          </a:xfrm>
          <a:prstGeom prst="rect">
            <a:avLst/>
          </a:prstGeom>
        </p:spPr>
        <p:txBody>
          <a:bodyPr wrap="square">
            <a:spAutoFit/>
          </a:bodyPr>
          <a:lstStyle/>
          <a:p>
            <a:pPr>
              <a:lnSpc>
                <a:spcPct val="150000"/>
              </a:lnSpc>
            </a:pPr>
            <a:r>
              <a:rPr lang="en-US" sz="1050" b="1" dirty="0">
                <a:solidFill>
                  <a:srgbClr val="1C2F5A"/>
                </a:solidFill>
                <a:latin typeface="Candara" pitchFamily="34" charset="0"/>
                <a:cs typeface="Calibri" pitchFamily="34" charset="0"/>
              </a:rPr>
              <a:t>BRANCH OFFICE</a:t>
            </a:r>
          </a:p>
          <a:p>
            <a:pPr>
              <a:lnSpc>
                <a:spcPct val="150000"/>
              </a:lnSpc>
            </a:pPr>
            <a:r>
              <a:rPr lang="en-US" sz="1050" dirty="0">
                <a:solidFill>
                  <a:srgbClr val="1C2F5A"/>
                </a:solidFill>
                <a:latin typeface="Candara" pitchFamily="34" charset="0"/>
                <a:cs typeface="Calibri" pitchFamily="34" charset="0"/>
              </a:rPr>
              <a:t>Vaidehi Vista 102 , Deepa hsg soc. </a:t>
            </a:r>
          </a:p>
          <a:p>
            <a:pPr>
              <a:lnSpc>
                <a:spcPct val="150000"/>
              </a:lnSpc>
            </a:pPr>
            <a:r>
              <a:rPr lang="en-US" sz="1050" dirty="0">
                <a:solidFill>
                  <a:srgbClr val="1C2F5A"/>
                </a:solidFill>
                <a:latin typeface="Candara" pitchFamily="34" charset="0"/>
                <a:cs typeface="Calibri" pitchFamily="34" charset="0"/>
              </a:rPr>
              <a:t>Plot no </a:t>
            </a:r>
            <a:r>
              <a:rPr lang="en-US" sz="1050" dirty="0" smtClean="0">
                <a:solidFill>
                  <a:srgbClr val="1C2F5A"/>
                </a:solidFill>
                <a:latin typeface="Candara" pitchFamily="34" charset="0"/>
                <a:cs typeface="Calibri" pitchFamily="34" charset="0"/>
              </a:rPr>
              <a:t>66&amp;67 </a:t>
            </a:r>
            <a:r>
              <a:rPr lang="en-US" sz="1050" dirty="0">
                <a:solidFill>
                  <a:srgbClr val="1C2F5A"/>
                </a:solidFill>
                <a:latin typeface="Candara" pitchFamily="34" charset="0"/>
                <a:cs typeface="Calibri" pitchFamily="34" charset="0"/>
              </a:rPr>
              <a:t>Baner pashan Link Road </a:t>
            </a:r>
            <a:r>
              <a:rPr lang="en-US" sz="1050" dirty="0" smtClean="0">
                <a:solidFill>
                  <a:srgbClr val="1C2F5A"/>
                </a:solidFill>
                <a:latin typeface="Candara" pitchFamily="34" charset="0"/>
                <a:cs typeface="Calibri" pitchFamily="34" charset="0"/>
              </a:rPr>
              <a:t>,Pashan</a:t>
            </a:r>
            <a:r>
              <a:rPr lang="en-US" sz="1050" dirty="0">
                <a:solidFill>
                  <a:srgbClr val="1C2F5A"/>
                </a:solidFill>
                <a:latin typeface="Candara" pitchFamily="34" charset="0"/>
                <a:cs typeface="Calibri" pitchFamily="34" charset="0"/>
              </a:rPr>
              <a:t>, Pune 411021</a:t>
            </a:r>
          </a:p>
        </p:txBody>
      </p:sp>
      <p:pic>
        <p:nvPicPr>
          <p:cNvPr id="10" name="Picture 3" descr="C:\Users\GROUP\Desktop\22.09.2016.jpg"/>
          <p:cNvPicPr>
            <a:picLocks noChangeAspect="1" noChangeArrowheads="1"/>
          </p:cNvPicPr>
          <p:nvPr/>
        </p:nvPicPr>
        <p:blipFill>
          <a:blip r:embed="rId3">
            <a:lum bright="45000" contrast="-46000"/>
          </a:blip>
          <a:srcRect l="22460" r="19473" b="7132"/>
          <a:stretch>
            <a:fillRect/>
          </a:stretch>
        </p:blipFill>
        <p:spPr bwMode="auto">
          <a:xfrm>
            <a:off x="-304800" y="909206"/>
            <a:ext cx="4724400" cy="5415394"/>
          </a:xfrm>
          <a:prstGeom prst="rect">
            <a:avLst/>
          </a:prstGeom>
          <a:noFill/>
        </p:spPr>
      </p:pic>
      <p:sp>
        <p:nvSpPr>
          <p:cNvPr id="21" name="TextBox 20"/>
          <p:cNvSpPr txBox="1"/>
          <p:nvPr/>
        </p:nvSpPr>
        <p:spPr>
          <a:xfrm>
            <a:off x="4419599" y="685802"/>
            <a:ext cx="4953000" cy="1384995"/>
          </a:xfrm>
          <a:prstGeom prst="rect">
            <a:avLst/>
          </a:prstGeom>
          <a:noFill/>
        </p:spPr>
        <p:txBody>
          <a:bodyPr wrap="square" rtlCol="0">
            <a:spAutoFit/>
          </a:bodyPr>
          <a:lstStyle/>
          <a:p>
            <a:r>
              <a:rPr lang="en-US" sz="1400" dirty="0" smtClean="0">
                <a:solidFill>
                  <a:srgbClr val="1C2F5A"/>
                </a:solidFill>
                <a:latin typeface="Candara" pitchFamily="34" charset="0"/>
                <a:ea typeface="Dotum" pitchFamily="34" charset="-127"/>
              </a:rPr>
              <a:t>                                       </a:t>
            </a:r>
            <a:r>
              <a:rPr lang="en-US" sz="1400" b="1" dirty="0" smtClean="0">
                <a:solidFill>
                  <a:srgbClr val="1C2F5A"/>
                </a:solidFill>
                <a:latin typeface="Candara" pitchFamily="34" charset="0"/>
                <a:ea typeface="Dotum" pitchFamily="34" charset="-127"/>
              </a:rPr>
              <a:t>How do we like to work?</a:t>
            </a:r>
          </a:p>
          <a:p>
            <a:endParaRPr lang="en-US" sz="1400" dirty="0" smtClean="0">
              <a:solidFill>
                <a:srgbClr val="1C2F5A"/>
              </a:solidFill>
              <a:latin typeface="Candara" pitchFamily="34" charset="0"/>
              <a:ea typeface="Dotum" pitchFamily="34" charset="-127"/>
            </a:endParaRPr>
          </a:p>
          <a:p>
            <a:pPr algn="ctr"/>
            <a:r>
              <a:rPr lang="en-US" sz="1400" dirty="0" smtClean="0">
                <a:solidFill>
                  <a:srgbClr val="1C2F5A"/>
                </a:solidFill>
                <a:latin typeface="Candara" pitchFamily="34" charset="0"/>
                <a:ea typeface="Dotum" pitchFamily="34" charset="-127"/>
              </a:rPr>
              <a:t>We find out exactly what you’re about &amp; what you’re looking to achieve &amp; then help to achieve it. We build long lasting relationships with our clients, if you want to develop your brand with just one team.. We are your right choice</a:t>
            </a:r>
            <a:endParaRPr lang="en-US" sz="1400" dirty="0">
              <a:solidFill>
                <a:srgbClr val="1C2F5A"/>
              </a:solidFill>
              <a:latin typeface="Candara" pitchFamily="34" charset="0"/>
              <a:ea typeface="Dotum" pitchFamily="34" charset="-127"/>
            </a:endParaRPr>
          </a:p>
        </p:txBody>
      </p:sp>
      <p:sp>
        <p:nvSpPr>
          <p:cNvPr id="39" name="TextBox 38"/>
          <p:cNvSpPr txBox="1"/>
          <p:nvPr/>
        </p:nvSpPr>
        <p:spPr>
          <a:xfrm>
            <a:off x="4648200" y="2667003"/>
            <a:ext cx="2438401" cy="2643031"/>
          </a:xfrm>
          <a:prstGeom prst="rect">
            <a:avLst/>
          </a:prstGeom>
          <a:noFill/>
        </p:spPr>
        <p:txBody>
          <a:bodyPr wrap="square" rtlCol="0">
            <a:spAutoFit/>
          </a:bodyPr>
          <a:lstStyle/>
          <a:p>
            <a:r>
              <a:rPr lang="en-US" sz="1050" b="1" dirty="0" smtClean="0">
                <a:solidFill>
                  <a:srgbClr val="1C2F5A"/>
                </a:solidFill>
                <a:latin typeface="Candara" pitchFamily="34" charset="0"/>
                <a:ea typeface="Dotum" pitchFamily="34" charset="-127"/>
                <a:cs typeface="Calibri" pitchFamily="34" charset="0"/>
              </a:rPr>
              <a:t>GET IN TOUCH :</a:t>
            </a:r>
          </a:p>
          <a:p>
            <a:endParaRPr lang="en-US" sz="1200" b="1" u="sng" dirty="0">
              <a:solidFill>
                <a:srgbClr val="1C2F5A"/>
              </a:solidFill>
              <a:latin typeface="Candara" pitchFamily="34" charset="0"/>
              <a:ea typeface="Dotum" pitchFamily="34" charset="-127"/>
              <a:cs typeface="Calibri" pitchFamily="34" charset="0"/>
            </a:endParaRPr>
          </a:p>
          <a:p>
            <a:r>
              <a:rPr lang="en-US" sz="1200" b="1" u="sng" dirty="0" smtClean="0">
                <a:solidFill>
                  <a:srgbClr val="1C2F5A"/>
                </a:solidFill>
                <a:latin typeface="Candara" pitchFamily="34" charset="0"/>
                <a:ea typeface="Dotum" pitchFamily="34" charset="-127"/>
                <a:cs typeface="Calibri" pitchFamily="34" charset="0"/>
              </a:rPr>
              <a:t>Group  Architects </a:t>
            </a:r>
          </a:p>
          <a:p>
            <a:endParaRPr lang="en-US" sz="1050" b="1" dirty="0">
              <a:solidFill>
                <a:srgbClr val="1C2F5A"/>
              </a:solidFill>
              <a:latin typeface="Candara" pitchFamily="34" charset="0"/>
              <a:ea typeface="Dotum" pitchFamily="34" charset="-127"/>
              <a:cs typeface="Calibri" pitchFamily="34" charset="0"/>
            </a:endParaRPr>
          </a:p>
          <a:p>
            <a:r>
              <a:rPr lang="en-US" sz="1050" b="1" dirty="0" smtClean="0">
                <a:solidFill>
                  <a:srgbClr val="1C2F5A"/>
                </a:solidFill>
                <a:latin typeface="Candara" pitchFamily="34" charset="0"/>
                <a:ea typeface="Dotum" pitchFamily="34" charset="-127"/>
                <a:cs typeface="Calibri" pitchFamily="34" charset="0"/>
              </a:rPr>
              <a:t>Registered  Office </a:t>
            </a:r>
          </a:p>
          <a:p>
            <a:pPr>
              <a:lnSpc>
                <a:spcPct val="150000"/>
              </a:lnSpc>
            </a:pPr>
            <a:r>
              <a:rPr lang="en-US" sz="1050" dirty="0" smtClean="0">
                <a:solidFill>
                  <a:srgbClr val="1C2F5A"/>
                </a:solidFill>
                <a:latin typeface="Candara" pitchFamily="34" charset="0"/>
                <a:cs typeface="Calibri" pitchFamily="34" charset="0"/>
              </a:rPr>
              <a:t>“ Moti  Heights”, 722, Budhwar Peth,</a:t>
            </a:r>
          </a:p>
          <a:p>
            <a:pPr>
              <a:lnSpc>
                <a:spcPct val="150000"/>
              </a:lnSpc>
            </a:pPr>
            <a:r>
              <a:rPr lang="en-US" sz="1050" dirty="0" smtClean="0">
                <a:solidFill>
                  <a:srgbClr val="1C2F5A"/>
                </a:solidFill>
                <a:latin typeface="Candara" pitchFamily="34" charset="0"/>
                <a:cs typeface="Calibri" pitchFamily="34" charset="0"/>
              </a:rPr>
              <a:t>Near Jijamata Baug,</a:t>
            </a:r>
          </a:p>
          <a:p>
            <a:pPr>
              <a:lnSpc>
                <a:spcPct val="150000"/>
              </a:lnSpc>
            </a:pPr>
            <a:r>
              <a:rPr lang="en-US" sz="1050" dirty="0" smtClean="0">
                <a:solidFill>
                  <a:srgbClr val="1C2F5A"/>
                </a:solidFill>
                <a:latin typeface="Candara" pitchFamily="34" charset="0"/>
                <a:cs typeface="Calibri" pitchFamily="34" charset="0"/>
              </a:rPr>
              <a:t> Pune – 411002</a:t>
            </a:r>
          </a:p>
          <a:p>
            <a:pPr>
              <a:lnSpc>
                <a:spcPct val="150000"/>
              </a:lnSpc>
            </a:pPr>
            <a:r>
              <a:rPr lang="en-US" sz="1050" dirty="0" smtClean="0">
                <a:solidFill>
                  <a:srgbClr val="1C2F5A"/>
                </a:solidFill>
                <a:latin typeface="Candara" pitchFamily="34" charset="0"/>
                <a:cs typeface="Calibri" pitchFamily="34" charset="0"/>
              </a:rPr>
              <a:t> Email : </a:t>
            </a:r>
            <a:r>
              <a:rPr lang="en-US" sz="1050" dirty="0" smtClean="0">
                <a:solidFill>
                  <a:srgbClr val="1C2F5A"/>
                </a:solidFill>
                <a:latin typeface="Candara" pitchFamily="34" charset="0"/>
                <a:cs typeface="Calibri" pitchFamily="34" charset="0"/>
                <a:hlinkClick r:id="rId4"/>
              </a:rPr>
              <a:t>grouparchitectspune@gmail.com</a:t>
            </a:r>
            <a:endParaRPr lang="en-US" sz="1050" dirty="0" smtClean="0">
              <a:solidFill>
                <a:srgbClr val="1C2F5A"/>
              </a:solidFill>
              <a:latin typeface="Candara" pitchFamily="34" charset="0"/>
              <a:cs typeface="Calibri" pitchFamily="34" charset="0"/>
            </a:endParaRPr>
          </a:p>
          <a:p>
            <a:pPr>
              <a:lnSpc>
                <a:spcPct val="150000"/>
              </a:lnSpc>
            </a:pPr>
            <a:r>
              <a:rPr lang="en-US" sz="1050" dirty="0" smtClean="0">
                <a:solidFill>
                  <a:srgbClr val="1C2F5A"/>
                </a:solidFill>
                <a:latin typeface="Candara" pitchFamily="34" charset="0"/>
                <a:cs typeface="Calibri" pitchFamily="34" charset="0"/>
              </a:rPr>
              <a:t>Web  : </a:t>
            </a:r>
            <a:r>
              <a:rPr lang="en-US" sz="1050" u="sng" dirty="0" smtClean="0">
                <a:solidFill>
                  <a:srgbClr val="1C2F5A"/>
                </a:solidFill>
                <a:latin typeface="Candara" pitchFamily="34" charset="0"/>
                <a:cs typeface="Calibri" pitchFamily="34" charset="0"/>
              </a:rPr>
              <a:t>www.grouparchitects.in</a:t>
            </a:r>
          </a:p>
          <a:p>
            <a:pPr>
              <a:lnSpc>
                <a:spcPct val="150000"/>
              </a:lnSpc>
            </a:pPr>
            <a:r>
              <a:rPr lang="en-US" sz="1050" dirty="0" smtClean="0">
                <a:solidFill>
                  <a:srgbClr val="1C2F5A"/>
                </a:solidFill>
                <a:latin typeface="Candara" pitchFamily="34" charset="0"/>
                <a:cs typeface="Calibri" pitchFamily="34" charset="0"/>
              </a:rPr>
              <a:t>Contact No :  9822625564, 9403662620</a:t>
            </a:r>
          </a:p>
        </p:txBody>
      </p:sp>
    </p:spTree>
    <p:extLst>
      <p:ext uri="{BB962C8B-B14F-4D97-AF65-F5344CB8AC3E}">
        <p14:creationId xmlns:p14="http://schemas.microsoft.com/office/powerpoint/2010/main" val="1850186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1"/>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4835" y="65964"/>
            <a:ext cx="1676400" cy="315305"/>
          </a:xfrm>
          <a:prstGeom prst="rect">
            <a:avLst/>
          </a:prstGeom>
          <a:noFill/>
        </p:spPr>
        <p:txBody>
          <a:bodyPr wrap="square" lIns="68415" tIns="34208" rIns="68415" bIns="34208" rtlCol="0">
            <a:spAutoFit/>
          </a:bodyPr>
          <a:lstStyle/>
          <a:p>
            <a:r>
              <a:rPr lang="en-US" sz="1600" b="1" dirty="0" smtClean="0">
                <a:solidFill>
                  <a:srgbClr val="FFFFFF"/>
                </a:solidFill>
                <a:latin typeface="Arial" pitchFamily="34" charset="0"/>
                <a:cs typeface="Arial" pitchFamily="34" charset="0"/>
              </a:rPr>
              <a:t>CONTACT US…</a:t>
            </a:r>
            <a:endParaRPr lang="en-US" sz="1400" b="1" dirty="0">
              <a:solidFill>
                <a:srgbClr val="FFFFFF"/>
              </a:solidFill>
              <a:latin typeface="Arial" pitchFamily="34" charset="0"/>
              <a:cs typeface="Arial" pitchFamily="34" charset="0"/>
            </a:endParaRPr>
          </a:p>
        </p:txBody>
      </p:sp>
      <p:sp>
        <p:nvSpPr>
          <p:cNvPr id="14" name="TextBox 13"/>
          <p:cNvSpPr txBox="1"/>
          <p:nvPr/>
        </p:nvSpPr>
        <p:spPr>
          <a:xfrm>
            <a:off x="473062" y="23841"/>
            <a:ext cx="3657600" cy="407638"/>
          </a:xfrm>
          <a:prstGeom prst="rect">
            <a:avLst/>
          </a:prstGeom>
          <a:noFill/>
        </p:spPr>
        <p:txBody>
          <a:bodyPr wrap="square" lIns="68415" tIns="34208" rIns="68415" bIns="34208" rtlCol="0">
            <a:spAutoFit/>
          </a:bodyPr>
          <a:lstStyle/>
          <a:p>
            <a:r>
              <a:rPr lang="en-US" sz="2200" dirty="0" smtClean="0">
                <a:solidFill>
                  <a:srgbClr val="FC9135"/>
                </a:solidFill>
                <a:latin typeface="Eras Bold ITC" pitchFamily="34" charset="0"/>
                <a:cs typeface="Arial" pitchFamily="34" charset="0"/>
              </a:rPr>
              <a:t> GROUP ARCHITECTS</a:t>
            </a:r>
          </a:p>
        </p:txBody>
      </p:sp>
      <p:sp>
        <p:nvSpPr>
          <p:cNvPr id="15" name="TextBox 14"/>
          <p:cNvSpPr txBox="1"/>
          <p:nvPr/>
        </p:nvSpPr>
        <p:spPr>
          <a:xfrm rot="16200000">
            <a:off x="8224350" y="4719150"/>
            <a:ext cx="2895599" cy="315305"/>
          </a:xfrm>
          <a:prstGeom prst="rect">
            <a:avLst/>
          </a:prstGeom>
          <a:noFill/>
        </p:spPr>
        <p:txBody>
          <a:bodyPr wrap="square" lIns="68415" tIns="34208" rIns="68415" bIns="34208" rtlCol="0">
            <a:spAutoFit/>
          </a:bodyPr>
          <a:lstStyle/>
          <a:p>
            <a:r>
              <a:rPr lang="en-US" sz="1600" dirty="0" smtClean="0">
                <a:solidFill>
                  <a:srgbClr val="FC9135"/>
                </a:solidFill>
                <a:latin typeface="Eras Demi ITC" pitchFamily="34" charset="0"/>
                <a:cs typeface="Arial" pitchFamily="34" charset="0"/>
              </a:rPr>
              <a:t>DESIGN &amp; BUILD…</a:t>
            </a:r>
            <a:endParaRPr lang="en-US" sz="1400" dirty="0">
              <a:solidFill>
                <a:srgbClr val="FC9135"/>
              </a:solidFill>
              <a:latin typeface="Eras Demi ITC" pitchFamily="34" charset="0"/>
              <a:cs typeface="Arial" pitchFamily="34" charset="0"/>
            </a:endParaRPr>
          </a:p>
        </p:txBody>
      </p:sp>
      <p:sp>
        <p:nvSpPr>
          <p:cNvPr id="22" name="TextBox 21"/>
          <p:cNvSpPr txBox="1"/>
          <p:nvPr/>
        </p:nvSpPr>
        <p:spPr>
          <a:xfrm>
            <a:off x="4343400" y="4886980"/>
            <a:ext cx="2362200" cy="523220"/>
          </a:xfrm>
          <a:prstGeom prst="rect">
            <a:avLst/>
          </a:prstGeom>
          <a:noFill/>
        </p:spPr>
        <p:txBody>
          <a:bodyPr wrap="square" rtlCol="0">
            <a:spAutoFit/>
          </a:bodyPr>
          <a:lstStyle/>
          <a:p>
            <a:r>
              <a:rPr lang="en-US" sz="1400" b="1" dirty="0" smtClean="0">
                <a:solidFill>
                  <a:srgbClr val="1C2F5A"/>
                </a:solidFill>
                <a:latin typeface="Calibri" pitchFamily="34" charset="0"/>
                <a:ea typeface="Dotum" pitchFamily="34" charset="-127"/>
                <a:cs typeface="Calibri" pitchFamily="34" charset="0"/>
              </a:rPr>
              <a:t>We’d love to discuss any</a:t>
            </a:r>
          </a:p>
          <a:p>
            <a:r>
              <a:rPr lang="en-US" sz="1400" b="1" dirty="0" smtClean="0">
                <a:solidFill>
                  <a:srgbClr val="1C2F5A"/>
                </a:solidFill>
                <a:latin typeface="Calibri" pitchFamily="34" charset="0"/>
                <a:ea typeface="Dotum" pitchFamily="34" charset="-127"/>
                <a:cs typeface="Calibri" pitchFamily="34" charset="0"/>
              </a:rPr>
              <a:t>Projects you have in mind</a:t>
            </a:r>
            <a:r>
              <a:rPr lang="en-US" sz="1400" dirty="0" smtClean="0">
                <a:solidFill>
                  <a:srgbClr val="1C2F5A"/>
                </a:solidFill>
                <a:latin typeface="Calibri" pitchFamily="34" charset="0"/>
                <a:ea typeface="Dotum" pitchFamily="34" charset="-127"/>
                <a:cs typeface="Calibri" pitchFamily="34" charset="0"/>
              </a:rPr>
              <a:t>.</a:t>
            </a:r>
            <a:endParaRPr lang="en-US" sz="1400" dirty="0">
              <a:solidFill>
                <a:srgbClr val="1C2F5A"/>
              </a:solidFill>
              <a:latin typeface="Calibri" pitchFamily="34" charset="0"/>
              <a:ea typeface="Dotum" pitchFamily="34" charset="-127"/>
              <a:cs typeface="Calibri" pitchFamily="34" charset="0"/>
            </a:endParaRPr>
          </a:p>
        </p:txBody>
      </p:sp>
      <p:sp>
        <p:nvSpPr>
          <p:cNvPr id="20" name="TextBox 19"/>
          <p:cNvSpPr txBox="1"/>
          <p:nvPr/>
        </p:nvSpPr>
        <p:spPr>
          <a:xfrm>
            <a:off x="5867400" y="6182380"/>
            <a:ext cx="2667000" cy="523220"/>
          </a:xfrm>
          <a:prstGeom prst="rect">
            <a:avLst/>
          </a:prstGeom>
          <a:noFill/>
        </p:spPr>
        <p:txBody>
          <a:bodyPr wrap="square" rtlCol="0">
            <a:spAutoFit/>
          </a:bodyPr>
          <a:lstStyle/>
          <a:p>
            <a:r>
              <a:rPr lang="en-US" sz="1400" b="1" dirty="0" smtClean="0">
                <a:solidFill>
                  <a:srgbClr val="1C2F5A"/>
                </a:solidFill>
                <a:latin typeface="Calibri" pitchFamily="34" charset="0"/>
                <a:cs typeface="Calibri" pitchFamily="34" charset="0"/>
              </a:rPr>
              <a:t>Can’t wait to get involved,    connect with us now………….!</a:t>
            </a:r>
            <a:endParaRPr lang="en-US" sz="1400" b="1" dirty="0">
              <a:solidFill>
                <a:srgbClr val="1C2F5A"/>
              </a:solidFill>
              <a:latin typeface="Calibri" pitchFamily="34" charset="0"/>
              <a:cs typeface="Calibri" pitchFamily="34" charset="0"/>
            </a:endParaRPr>
          </a:p>
        </p:txBody>
      </p:sp>
      <p:pic>
        <p:nvPicPr>
          <p:cNvPr id="10" name="Picture 3" descr="C:\Users\GROUP\Desktop\22.09.2016.jpg"/>
          <p:cNvPicPr>
            <a:picLocks noChangeAspect="1" noChangeArrowheads="1"/>
          </p:cNvPicPr>
          <p:nvPr/>
        </p:nvPicPr>
        <p:blipFill>
          <a:blip r:embed="rId3">
            <a:lum bright="45000" contrast="-46000"/>
          </a:blip>
          <a:srcRect l="22460" r="19473" b="7132"/>
          <a:stretch>
            <a:fillRect/>
          </a:stretch>
        </p:blipFill>
        <p:spPr bwMode="auto">
          <a:xfrm>
            <a:off x="-304800" y="909206"/>
            <a:ext cx="4724400" cy="5415394"/>
          </a:xfrm>
          <a:prstGeom prst="rect">
            <a:avLst/>
          </a:prstGeom>
          <a:noFill/>
        </p:spPr>
      </p:pic>
    </p:spTree>
    <p:extLst>
      <p:ext uri="{BB962C8B-B14F-4D97-AF65-F5344CB8AC3E}">
        <p14:creationId xmlns:p14="http://schemas.microsoft.com/office/powerpoint/2010/main" val="971447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6" name="Picture 25"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73062" y="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28" name="TextBox 27"/>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Design &amp; Build…  </a:t>
            </a:r>
            <a:endParaRPr lang="en-US" sz="1400" dirty="0">
              <a:solidFill>
                <a:srgbClr val="FC9135"/>
              </a:solidFill>
              <a:latin typeface="Eras Demi ITC" pitchFamily="34" charset="0"/>
              <a:cs typeface="Arial" pitchFamily="34" charset="0"/>
            </a:endParaRPr>
          </a:p>
        </p:txBody>
      </p:sp>
      <p:sp>
        <p:nvSpPr>
          <p:cNvPr id="16" name="TextBox 15"/>
          <p:cNvSpPr txBox="1"/>
          <p:nvPr/>
        </p:nvSpPr>
        <p:spPr>
          <a:xfrm>
            <a:off x="294821" y="838201"/>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1. Concept Design</a:t>
            </a:r>
            <a:endParaRPr lang="en-US" sz="1600" b="1" dirty="0">
              <a:solidFill>
                <a:srgbClr val="1C2F5A"/>
              </a:solidFill>
              <a:latin typeface="Arial" pitchFamily="34" charset="0"/>
              <a:cs typeface="Arial" pitchFamily="34" charset="0"/>
            </a:endParaRPr>
          </a:p>
        </p:txBody>
      </p:sp>
      <p:sp>
        <p:nvSpPr>
          <p:cNvPr id="3" name="Rectangle 2"/>
          <p:cNvSpPr/>
          <p:nvPr/>
        </p:nvSpPr>
        <p:spPr>
          <a:xfrm>
            <a:off x="304800" y="5052538"/>
            <a:ext cx="8991600" cy="1384995"/>
          </a:xfrm>
          <a:prstGeom prst="rect">
            <a:avLst/>
          </a:prstGeom>
        </p:spPr>
        <p:txBody>
          <a:bodyPr wrap="square">
            <a:spAutoFit/>
          </a:bodyPr>
          <a:lstStyle/>
          <a:p>
            <a:r>
              <a:rPr lang="en-US" sz="1200" dirty="0" smtClean="0">
                <a:solidFill>
                  <a:srgbClr val="002060"/>
                </a:solidFill>
                <a:latin typeface="Calibri" pitchFamily="34" charset="0"/>
              </a:rPr>
              <a:t>• </a:t>
            </a:r>
            <a:r>
              <a:rPr lang="en-US" sz="1200" dirty="0">
                <a:solidFill>
                  <a:srgbClr val="002060"/>
                </a:solidFill>
                <a:latin typeface="Calibri" pitchFamily="34" charset="0"/>
              </a:rPr>
              <a:t>Prepare and issue working drawings and details for proper execution of works during construction. </a:t>
            </a:r>
          </a:p>
          <a:p>
            <a:r>
              <a:rPr lang="en-US" sz="1200" dirty="0">
                <a:solidFill>
                  <a:srgbClr val="002060"/>
                </a:solidFill>
                <a:latin typeface="Calibri" pitchFamily="34" charset="0"/>
              </a:rPr>
              <a:t>• Approve samples of various elements and components. </a:t>
            </a:r>
          </a:p>
          <a:p>
            <a:r>
              <a:rPr lang="en-US" sz="1200" dirty="0">
                <a:solidFill>
                  <a:srgbClr val="002060"/>
                </a:solidFill>
                <a:latin typeface="Calibri" pitchFamily="34" charset="0"/>
              </a:rPr>
              <a:t>• Check and approve shop drawings submitted by the contractor/ vendors. </a:t>
            </a:r>
          </a:p>
          <a:p>
            <a:r>
              <a:rPr lang="en-US" sz="1200" dirty="0">
                <a:solidFill>
                  <a:srgbClr val="002060"/>
                </a:solidFill>
                <a:latin typeface="Calibri" pitchFamily="34" charset="0"/>
              </a:rPr>
              <a:t>• Periodic inspection and site supervision order to ensure that the work at site proceeds in accordance with the contract documents </a:t>
            </a:r>
          </a:p>
          <a:p>
            <a:r>
              <a:rPr lang="en-US" sz="1200" dirty="0">
                <a:solidFill>
                  <a:srgbClr val="002060"/>
                </a:solidFill>
                <a:latin typeface="Calibri" pitchFamily="34" charset="0"/>
              </a:rPr>
              <a:t>• Issue Certificate of Virtual Completion of works. </a:t>
            </a:r>
          </a:p>
          <a:p>
            <a:r>
              <a:rPr lang="en-US" sz="1200" dirty="0">
                <a:solidFill>
                  <a:srgbClr val="002060"/>
                </a:solidFill>
                <a:latin typeface="Calibri" pitchFamily="34" charset="0"/>
              </a:rPr>
              <a:t>• Prepare and submit completion reports and drawings for the project as required and assist the Client in obtaining "Completion/ Occupancy Certificate" from statutory authorities, wherever required. </a:t>
            </a:r>
          </a:p>
        </p:txBody>
      </p:sp>
      <p:sp>
        <p:nvSpPr>
          <p:cNvPr id="4" name="Rectangle 3"/>
          <p:cNvSpPr/>
          <p:nvPr/>
        </p:nvSpPr>
        <p:spPr>
          <a:xfrm>
            <a:off x="313252" y="1258673"/>
            <a:ext cx="8678350" cy="646331"/>
          </a:xfrm>
          <a:prstGeom prst="rect">
            <a:avLst/>
          </a:prstGeom>
        </p:spPr>
        <p:txBody>
          <a:bodyPr wrap="square">
            <a:spAutoFit/>
          </a:bodyPr>
          <a:lstStyle/>
          <a:p>
            <a:r>
              <a:rPr lang="en-US" sz="1200" dirty="0">
                <a:solidFill>
                  <a:srgbClr val="002060"/>
                </a:solidFill>
                <a:latin typeface="Calibri" pitchFamily="34" charset="0"/>
              </a:rPr>
              <a:t>• Site Evaluation And Analysis Report With Activity Distribution </a:t>
            </a:r>
          </a:p>
          <a:p>
            <a:r>
              <a:rPr lang="en-US" sz="1200" dirty="0">
                <a:solidFill>
                  <a:srgbClr val="002060"/>
                </a:solidFill>
                <a:latin typeface="Calibri" pitchFamily="34" charset="0"/>
              </a:rPr>
              <a:t>• Space Planning / Programme Requirements In Relation To Activities And Site Potential. </a:t>
            </a:r>
          </a:p>
          <a:p>
            <a:r>
              <a:rPr lang="en-US" sz="1200" dirty="0">
                <a:solidFill>
                  <a:srgbClr val="002060"/>
                </a:solidFill>
                <a:latin typeface="Calibri" pitchFamily="34" charset="0"/>
              </a:rPr>
              <a:t>• Prepare Conceptual Design Alternatives With Explanatory Sketches </a:t>
            </a:r>
          </a:p>
        </p:txBody>
      </p:sp>
      <p:sp>
        <p:nvSpPr>
          <p:cNvPr id="18" name="TextBox 17"/>
          <p:cNvSpPr txBox="1"/>
          <p:nvPr/>
        </p:nvSpPr>
        <p:spPr>
          <a:xfrm>
            <a:off x="294821" y="2123099"/>
            <a:ext cx="6604000" cy="315305"/>
          </a:xfrm>
          <a:prstGeom prst="rect">
            <a:avLst/>
          </a:prstGeom>
          <a:noFill/>
        </p:spPr>
        <p:txBody>
          <a:bodyPr wrap="square" lIns="68415" tIns="34208" rIns="68415" bIns="34208" rtlCol="0">
            <a:spAutoFit/>
          </a:bodyPr>
          <a:lstStyle/>
          <a:p>
            <a:r>
              <a:rPr lang="en-US" sz="1600" b="1" dirty="0">
                <a:solidFill>
                  <a:srgbClr val="1C2F5A"/>
                </a:solidFill>
                <a:latin typeface="Arial" pitchFamily="34" charset="0"/>
                <a:cs typeface="Arial" pitchFamily="34" charset="0"/>
              </a:rPr>
              <a:t>2</a:t>
            </a:r>
            <a:r>
              <a:rPr lang="en-US" sz="1600" b="1" dirty="0" smtClean="0">
                <a:solidFill>
                  <a:srgbClr val="1C2F5A"/>
                </a:solidFill>
                <a:latin typeface="Arial" pitchFamily="34" charset="0"/>
                <a:cs typeface="Arial" pitchFamily="34" charset="0"/>
              </a:rPr>
              <a:t>. Preliminary Design / Design Development</a:t>
            </a:r>
            <a:endParaRPr lang="en-US" sz="1600" b="1" dirty="0">
              <a:solidFill>
                <a:srgbClr val="1C2F5A"/>
              </a:solidFill>
              <a:latin typeface="Arial" pitchFamily="34" charset="0"/>
              <a:cs typeface="Arial" pitchFamily="34" charset="0"/>
            </a:endParaRPr>
          </a:p>
        </p:txBody>
      </p:sp>
      <p:sp>
        <p:nvSpPr>
          <p:cNvPr id="19" name="Rectangle 18"/>
          <p:cNvSpPr/>
          <p:nvPr/>
        </p:nvSpPr>
        <p:spPr>
          <a:xfrm>
            <a:off x="304802" y="2554073"/>
            <a:ext cx="8678350" cy="646331"/>
          </a:xfrm>
          <a:prstGeom prst="rect">
            <a:avLst/>
          </a:prstGeom>
        </p:spPr>
        <p:txBody>
          <a:bodyPr wrap="square">
            <a:spAutoFit/>
          </a:bodyPr>
          <a:lstStyle/>
          <a:p>
            <a:r>
              <a:rPr lang="en-US" sz="1200" dirty="0">
                <a:solidFill>
                  <a:srgbClr val="002060"/>
                </a:solidFill>
                <a:latin typeface="Calibri" pitchFamily="34" charset="0"/>
              </a:rPr>
              <a:t>• Modification the conceptual designs incorporating required changes, prepare the preliminary drawings, along with the preliminary estimate of cost on area basis. </a:t>
            </a:r>
          </a:p>
          <a:p>
            <a:r>
              <a:rPr lang="en-US" sz="1200" dirty="0">
                <a:solidFill>
                  <a:srgbClr val="002060"/>
                </a:solidFill>
                <a:latin typeface="Calibri" pitchFamily="34" charset="0"/>
              </a:rPr>
              <a:t>• Coordination With Specialist Consultants And All Disciplines For Building Project</a:t>
            </a:r>
          </a:p>
        </p:txBody>
      </p:sp>
      <p:sp>
        <p:nvSpPr>
          <p:cNvPr id="21" name="TextBox 20"/>
          <p:cNvSpPr txBox="1"/>
          <p:nvPr/>
        </p:nvSpPr>
        <p:spPr>
          <a:xfrm>
            <a:off x="236531" y="3413245"/>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3. Documentation &amp; Drawings</a:t>
            </a:r>
            <a:endParaRPr lang="en-US" sz="1600" b="1" dirty="0">
              <a:solidFill>
                <a:srgbClr val="1C2F5A"/>
              </a:solidFill>
              <a:latin typeface="Arial" pitchFamily="34" charset="0"/>
              <a:cs typeface="Arial" pitchFamily="34" charset="0"/>
            </a:endParaRPr>
          </a:p>
        </p:txBody>
      </p:sp>
      <p:sp>
        <p:nvSpPr>
          <p:cNvPr id="22" name="Rectangle 21"/>
          <p:cNvSpPr/>
          <p:nvPr/>
        </p:nvSpPr>
        <p:spPr>
          <a:xfrm>
            <a:off x="304802" y="3810004"/>
            <a:ext cx="8678350" cy="646331"/>
          </a:xfrm>
          <a:prstGeom prst="rect">
            <a:avLst/>
          </a:prstGeom>
        </p:spPr>
        <p:txBody>
          <a:bodyPr wrap="square">
            <a:spAutoFit/>
          </a:bodyPr>
          <a:lstStyle/>
          <a:p>
            <a:r>
              <a:rPr lang="en-US" sz="1200" dirty="0">
                <a:solidFill>
                  <a:srgbClr val="002060"/>
                </a:solidFill>
                <a:latin typeface="Calibri" pitchFamily="34" charset="0"/>
              </a:rPr>
              <a:t>• Drawings For Client's /Statutory Approval </a:t>
            </a:r>
          </a:p>
          <a:p>
            <a:r>
              <a:rPr lang="en-US" sz="1200" dirty="0">
                <a:solidFill>
                  <a:srgbClr val="002060"/>
                </a:solidFill>
                <a:latin typeface="Calibri" pitchFamily="34" charset="0"/>
              </a:rPr>
              <a:t>• Working Drawings And Tender Documents </a:t>
            </a:r>
          </a:p>
          <a:p>
            <a:r>
              <a:rPr lang="en-US" sz="1200" dirty="0">
                <a:solidFill>
                  <a:srgbClr val="002060"/>
                </a:solidFill>
                <a:latin typeface="Calibri" pitchFamily="34" charset="0"/>
              </a:rPr>
              <a:t>• Appointment Of Contractors </a:t>
            </a:r>
          </a:p>
        </p:txBody>
      </p:sp>
      <p:sp>
        <p:nvSpPr>
          <p:cNvPr id="24" name="TextBox 23"/>
          <p:cNvSpPr txBox="1"/>
          <p:nvPr/>
        </p:nvSpPr>
        <p:spPr>
          <a:xfrm>
            <a:off x="236531" y="4608735"/>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4. Construction</a:t>
            </a:r>
            <a:endParaRPr lang="en-US" sz="1600" b="1" dirty="0">
              <a:solidFill>
                <a:srgbClr val="1C2F5A"/>
              </a:solidFill>
              <a:latin typeface="Arial" pitchFamily="34" charset="0"/>
              <a:cs typeface="Arial" pitchFamily="34" charset="0"/>
            </a:endParaRPr>
          </a:p>
        </p:txBody>
      </p:sp>
      <p:sp>
        <p:nvSpPr>
          <p:cNvPr id="25" name="TextBox 24"/>
          <p:cNvSpPr txBox="1"/>
          <p:nvPr/>
        </p:nvSpPr>
        <p:spPr>
          <a:xfrm>
            <a:off x="8229602" y="61557"/>
            <a:ext cx="17526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DESIGN STAGES…</a:t>
            </a:r>
            <a:endParaRPr lang="en-US" sz="1400" dirty="0">
              <a:solidFill>
                <a:srgbClr val="FFFFFF"/>
              </a:solidFill>
              <a:latin typeface="Eras Demi ITC" pitchFamily="34" charset="0"/>
              <a:cs typeface="Arial" pitchFamily="34" charset="0"/>
            </a:endParaRPr>
          </a:p>
        </p:txBody>
      </p:sp>
    </p:spTree>
    <p:extLst>
      <p:ext uri="{BB962C8B-B14F-4D97-AF65-F5344CB8AC3E}">
        <p14:creationId xmlns:p14="http://schemas.microsoft.com/office/powerpoint/2010/main" val="2964088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3" name="Picture 22"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73062" y="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39" name="TextBox 38"/>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Design &amp; Build…  </a:t>
            </a:r>
            <a:endParaRPr lang="en-US" sz="1400" dirty="0">
              <a:solidFill>
                <a:srgbClr val="FC9135"/>
              </a:solidFill>
              <a:latin typeface="Eras Demi ITC" pitchFamily="34" charset="0"/>
              <a:cs typeface="Arial" pitchFamily="34" charset="0"/>
            </a:endParaRPr>
          </a:p>
        </p:txBody>
      </p:sp>
      <p:sp>
        <p:nvSpPr>
          <p:cNvPr id="40" name="TextBox 39"/>
          <p:cNvSpPr txBox="1"/>
          <p:nvPr/>
        </p:nvSpPr>
        <p:spPr>
          <a:xfrm>
            <a:off x="8077200" y="76200"/>
            <a:ext cx="22860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AREAS OF WORK</a:t>
            </a:r>
            <a:r>
              <a:rPr lang="en-US" sz="1400" dirty="0" smtClean="0">
                <a:latin typeface="Eras Demi ITC" pitchFamily="34" charset="0"/>
                <a:cs typeface="Arial" pitchFamily="34" charset="0"/>
              </a:rPr>
              <a:t>…</a:t>
            </a:r>
            <a:endParaRPr lang="en-US" sz="1400" dirty="0">
              <a:latin typeface="Eras Demi ITC" pitchFamily="34" charset="0"/>
              <a:cs typeface="Arial" pitchFamily="34" charset="0"/>
            </a:endParaRPr>
          </a:p>
        </p:txBody>
      </p:sp>
      <p:sp>
        <p:nvSpPr>
          <p:cNvPr id="16" name="TextBox 15"/>
          <p:cNvSpPr txBox="1"/>
          <p:nvPr/>
        </p:nvSpPr>
        <p:spPr>
          <a:xfrm>
            <a:off x="259391" y="457204"/>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Architectural Projects</a:t>
            </a:r>
            <a:endParaRPr lang="en-US" sz="1600" b="1" dirty="0">
              <a:solidFill>
                <a:srgbClr val="1C2F5A"/>
              </a:solidFill>
              <a:latin typeface="Arial" pitchFamily="34" charset="0"/>
              <a:cs typeface="Arial" pitchFamily="34" charset="0"/>
            </a:endParaRPr>
          </a:p>
        </p:txBody>
      </p:sp>
      <p:sp>
        <p:nvSpPr>
          <p:cNvPr id="4" name="Rectangle 3"/>
          <p:cNvSpPr/>
          <p:nvPr/>
        </p:nvSpPr>
        <p:spPr>
          <a:xfrm>
            <a:off x="228599" y="772509"/>
            <a:ext cx="9144001" cy="646331"/>
          </a:xfrm>
          <a:prstGeom prst="rect">
            <a:avLst/>
          </a:prstGeom>
        </p:spPr>
        <p:txBody>
          <a:bodyPr wrap="square">
            <a:spAutoFit/>
          </a:bodyPr>
          <a:lstStyle/>
          <a:p>
            <a:r>
              <a:rPr lang="en-US" sz="1200" dirty="0">
                <a:latin typeface="Calibri" pitchFamily="34" charset="0"/>
              </a:rPr>
              <a:t>Architecture has to do with planning, designing and constructing spaces that reflect functional, technical, social, environmental and aesthetical considerations. It requires creative manipulation and coordination of material, technology, light and shadow. With our requisite and experienced resources, we achieve quality standards in every project we take.</a:t>
            </a:r>
            <a:endParaRPr lang="en-US" sz="1200" b="1" dirty="0">
              <a:latin typeface="Calibri" pitchFamily="34" charset="0"/>
            </a:endParaRPr>
          </a:p>
        </p:txBody>
      </p:sp>
      <p:sp>
        <p:nvSpPr>
          <p:cNvPr id="18" name="TextBox 17"/>
          <p:cNvSpPr txBox="1"/>
          <p:nvPr/>
        </p:nvSpPr>
        <p:spPr>
          <a:xfrm>
            <a:off x="259391" y="1408335"/>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Residential Projects</a:t>
            </a:r>
            <a:endParaRPr lang="en-US" sz="1600" b="1" dirty="0">
              <a:solidFill>
                <a:srgbClr val="1C2F5A"/>
              </a:solidFill>
              <a:latin typeface="Arial" pitchFamily="34" charset="0"/>
              <a:cs typeface="Arial" pitchFamily="34" charset="0"/>
            </a:endParaRPr>
          </a:p>
        </p:txBody>
      </p:sp>
      <p:sp>
        <p:nvSpPr>
          <p:cNvPr id="19" name="Rectangle 18"/>
          <p:cNvSpPr/>
          <p:nvPr/>
        </p:nvSpPr>
        <p:spPr>
          <a:xfrm>
            <a:off x="228602" y="1723640"/>
            <a:ext cx="9144000" cy="1200329"/>
          </a:xfrm>
          <a:prstGeom prst="rect">
            <a:avLst/>
          </a:prstGeom>
        </p:spPr>
        <p:txBody>
          <a:bodyPr wrap="square">
            <a:spAutoFit/>
          </a:bodyPr>
          <a:lstStyle/>
          <a:p>
            <a:r>
              <a:rPr lang="en-US" sz="1200" dirty="0">
                <a:latin typeface="Calibri" pitchFamily="34" charset="0"/>
              </a:rPr>
              <a:t>Lifestyles are changing around the world. Rapidly expanding &amp; changing technologies, values, cultures and economies are influencing how we live and ultimately, the spaces we live in. We design environments that complement the ever changing ways the world adapts. While each residence is unique in terms of location, density and character, they all share a common thread. Each design is structured with an appropriate interpretation of the occupant’s culture and lifestyle.</a:t>
            </a:r>
            <a:endParaRPr lang="en-US" sz="1200" b="1" dirty="0">
              <a:latin typeface="Calibri" pitchFamily="34" charset="0"/>
            </a:endParaRPr>
          </a:p>
          <a:p>
            <a:pPr>
              <a:buFont typeface="Arial" pitchFamily="34" charset="0"/>
              <a:buChar char="•"/>
            </a:pPr>
            <a:r>
              <a:rPr lang="en-US" sz="1200" dirty="0">
                <a:latin typeface="Calibri" pitchFamily="34" charset="0"/>
              </a:rPr>
              <a:t>  Bungalow </a:t>
            </a:r>
          </a:p>
          <a:p>
            <a:pPr>
              <a:buFont typeface="Arial" charset="0"/>
              <a:buChar char="•"/>
            </a:pPr>
            <a:r>
              <a:rPr lang="en-US" sz="1200" dirty="0">
                <a:latin typeface="Calibri" pitchFamily="34" charset="0"/>
              </a:rPr>
              <a:t>  Multi residential</a:t>
            </a:r>
          </a:p>
        </p:txBody>
      </p:sp>
      <p:sp>
        <p:nvSpPr>
          <p:cNvPr id="21" name="TextBox 20"/>
          <p:cNvSpPr txBox="1"/>
          <p:nvPr/>
        </p:nvSpPr>
        <p:spPr>
          <a:xfrm>
            <a:off x="292100" y="2938750"/>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Hospitality &amp; Healthcare</a:t>
            </a:r>
            <a:endParaRPr lang="en-US" sz="1600" b="1" dirty="0">
              <a:solidFill>
                <a:srgbClr val="1C2F5A"/>
              </a:solidFill>
              <a:latin typeface="Arial" pitchFamily="34" charset="0"/>
              <a:cs typeface="Arial" pitchFamily="34" charset="0"/>
            </a:endParaRPr>
          </a:p>
        </p:txBody>
      </p:sp>
      <p:sp>
        <p:nvSpPr>
          <p:cNvPr id="22" name="Rectangle 21"/>
          <p:cNvSpPr/>
          <p:nvPr/>
        </p:nvSpPr>
        <p:spPr>
          <a:xfrm>
            <a:off x="228600" y="3215371"/>
            <a:ext cx="9067800" cy="1384995"/>
          </a:xfrm>
          <a:prstGeom prst="rect">
            <a:avLst/>
          </a:prstGeom>
        </p:spPr>
        <p:txBody>
          <a:bodyPr wrap="square">
            <a:spAutoFit/>
          </a:bodyPr>
          <a:lstStyle/>
          <a:p>
            <a:r>
              <a:rPr lang="en-US" sz="1200" dirty="0">
                <a:latin typeface="Calibri" pitchFamily="34" charset="0"/>
              </a:rPr>
              <a:t>In recent years, there has been a shift in the use of hotels that cater to a growing variety of functions. Suffice it to say, hotels have become destinations by themselves. Every space in hospitality interiors is now designed with a different strategy to accommodate the needs of every guest. With expanding businesses, travel and tourism, there is a growing need for designing hospitality spaces in the most attractive and creative manner, which creates a dream home away from home for its clients.</a:t>
            </a:r>
          </a:p>
          <a:p>
            <a:r>
              <a:rPr lang="en-US" sz="1200" dirty="0" smtClean="0">
                <a:latin typeface="Calibri" pitchFamily="34" charset="0"/>
              </a:rPr>
              <a:t>The </a:t>
            </a:r>
            <a:r>
              <a:rPr lang="en-US" sz="1200" dirty="0">
                <a:latin typeface="Calibri" pitchFamily="34" charset="0"/>
              </a:rPr>
              <a:t>health care industry is going through a metamorphosis of sorts, wherein the old look is being replaced by fresh and warm decor, which spells comfort and positivity. We aim to facilitate this change in the healthcare industry- in order to revolutionize its designs, and speak character and charm</a:t>
            </a:r>
          </a:p>
        </p:txBody>
      </p:sp>
      <p:sp>
        <p:nvSpPr>
          <p:cNvPr id="24" name="TextBox 23"/>
          <p:cNvSpPr txBox="1"/>
          <p:nvPr/>
        </p:nvSpPr>
        <p:spPr>
          <a:xfrm>
            <a:off x="236531" y="4600369"/>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Corporate Interiors</a:t>
            </a:r>
            <a:endParaRPr lang="en-US" sz="1600" b="1" dirty="0">
              <a:solidFill>
                <a:srgbClr val="1C2F5A"/>
              </a:solidFill>
              <a:latin typeface="Arial" pitchFamily="34" charset="0"/>
              <a:cs typeface="Arial" pitchFamily="34" charset="0"/>
            </a:endParaRPr>
          </a:p>
        </p:txBody>
      </p:sp>
      <p:sp>
        <p:nvSpPr>
          <p:cNvPr id="25" name="Rectangle 24"/>
          <p:cNvSpPr/>
          <p:nvPr/>
        </p:nvSpPr>
        <p:spPr>
          <a:xfrm>
            <a:off x="228600" y="4912372"/>
            <a:ext cx="9067800" cy="830997"/>
          </a:xfrm>
          <a:prstGeom prst="rect">
            <a:avLst/>
          </a:prstGeom>
        </p:spPr>
        <p:txBody>
          <a:bodyPr wrap="square">
            <a:spAutoFit/>
          </a:bodyPr>
          <a:lstStyle/>
          <a:p>
            <a:r>
              <a:rPr lang="en-US" sz="1200" dirty="0">
                <a:latin typeface="Calibri" pitchFamily="34" charset="0"/>
              </a:rPr>
              <a:t>The arena of Corporate planning is enormously multifaceted, with varying functions and forms as per the requirements and the scale of the project. We have the requisite resources as well as technical competences to conceptualize and develop corporate projects to its logical, more disciplined and organized conclusion. This demands skills in breaking the monotony using various design techniques like forms, textures, colors, and introduction of new concepts without breaking the structural code.</a:t>
            </a:r>
            <a:endParaRPr lang="en-US" sz="1200" b="1" dirty="0">
              <a:latin typeface="Calibri" pitchFamily="34" charset="0"/>
            </a:endParaRPr>
          </a:p>
        </p:txBody>
      </p:sp>
      <p:sp>
        <p:nvSpPr>
          <p:cNvPr id="27" name="TextBox 26"/>
          <p:cNvSpPr txBox="1"/>
          <p:nvPr/>
        </p:nvSpPr>
        <p:spPr>
          <a:xfrm>
            <a:off x="254001" y="5809064"/>
            <a:ext cx="6604000" cy="315305"/>
          </a:xfrm>
          <a:prstGeom prst="rect">
            <a:avLst/>
          </a:prstGeom>
          <a:noFill/>
        </p:spPr>
        <p:txBody>
          <a:bodyPr wrap="square" lIns="68415" tIns="34208" rIns="68415" bIns="34208" rtlCol="0">
            <a:spAutoFit/>
          </a:bodyPr>
          <a:lstStyle/>
          <a:p>
            <a:r>
              <a:rPr lang="en-US" sz="1600" b="1" dirty="0" smtClean="0">
                <a:solidFill>
                  <a:srgbClr val="1C2F5A"/>
                </a:solidFill>
                <a:latin typeface="Arial" pitchFamily="34" charset="0"/>
                <a:cs typeface="Arial" pitchFamily="34" charset="0"/>
              </a:rPr>
              <a:t>Retail Architecture &amp; Interiors</a:t>
            </a:r>
            <a:endParaRPr lang="en-US" sz="1600" b="1" dirty="0">
              <a:solidFill>
                <a:srgbClr val="1C2F5A"/>
              </a:solidFill>
              <a:latin typeface="Arial" pitchFamily="34" charset="0"/>
              <a:cs typeface="Arial" pitchFamily="34" charset="0"/>
            </a:endParaRPr>
          </a:p>
        </p:txBody>
      </p:sp>
      <p:sp>
        <p:nvSpPr>
          <p:cNvPr id="28" name="Rectangle 27"/>
          <p:cNvSpPr/>
          <p:nvPr/>
        </p:nvSpPr>
        <p:spPr>
          <a:xfrm>
            <a:off x="228600" y="6087638"/>
            <a:ext cx="9067800" cy="646331"/>
          </a:xfrm>
          <a:prstGeom prst="rect">
            <a:avLst/>
          </a:prstGeom>
        </p:spPr>
        <p:txBody>
          <a:bodyPr wrap="square">
            <a:spAutoFit/>
          </a:bodyPr>
          <a:lstStyle/>
          <a:p>
            <a:r>
              <a:rPr lang="en-US" sz="1200" dirty="0">
                <a:latin typeface="Calibri" pitchFamily="34" charset="0"/>
              </a:rPr>
              <a:t>The aesthetics of stores and retail outlets have evolved to be similar to private homes, giving rise to more intimate settings in which a customer feels comforted with a feeling of a space of his own. Hence, we emphasize on creating elements that lend a persona to spaces and appear inviting to prospects</a:t>
            </a:r>
            <a:r>
              <a:rPr lang="en-US" sz="1200" dirty="0"/>
              <a:t>.</a:t>
            </a:r>
            <a:endParaRPr lang="en-US" sz="1200" b="1" dirty="0">
              <a:latin typeface="Calibri" pitchFamily="34" charset="0"/>
            </a:endParaRPr>
          </a:p>
        </p:txBody>
      </p:sp>
    </p:spTree>
    <p:extLst>
      <p:ext uri="{BB962C8B-B14F-4D97-AF65-F5344CB8AC3E}">
        <p14:creationId xmlns:p14="http://schemas.microsoft.com/office/powerpoint/2010/main" val="4122428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5" name="Picture 24"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73062" y="-58904"/>
            <a:ext cx="7832738" cy="569221"/>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GROUP ARCHITECTS</a:t>
            </a:r>
          </a:p>
          <a:p>
            <a:r>
              <a:rPr lang="en-US" sz="1050" dirty="0" smtClean="0">
                <a:solidFill>
                  <a:srgbClr val="FC9135"/>
                </a:solidFill>
                <a:latin typeface="Eras Demi ITC" pitchFamily="34" charset="0"/>
                <a:cs typeface="Arial" pitchFamily="34" charset="0"/>
              </a:rPr>
              <a:t>(Architects, Interiors &amp; Project Manager)		</a:t>
            </a:r>
            <a:r>
              <a:rPr lang="en-US" sz="1050" dirty="0">
                <a:solidFill>
                  <a:srgbClr val="FC9135"/>
                </a:solidFill>
                <a:latin typeface="Eras Demi ITC" pitchFamily="34" charset="0"/>
                <a:cs typeface="Arial" pitchFamily="34" charset="0"/>
              </a:rPr>
              <a:t>	 </a:t>
            </a:r>
            <a:r>
              <a:rPr lang="en-US" sz="1050" dirty="0" smtClean="0">
                <a:solidFill>
                  <a:srgbClr val="FC9135"/>
                </a:solidFill>
                <a:latin typeface="Eras Demi ITC" pitchFamily="34" charset="0"/>
                <a:cs typeface="Arial" pitchFamily="34" charset="0"/>
              </a:rPr>
              <a:t>              	                           </a:t>
            </a:r>
            <a:r>
              <a:rPr lang="en-US" sz="1050" dirty="0" smtClean="0">
                <a:solidFill>
                  <a:srgbClr val="FFFFFF"/>
                </a:solidFill>
                <a:latin typeface="Eras Demi ITC" pitchFamily="34" charset="0"/>
                <a:cs typeface="Arial" pitchFamily="34" charset="0"/>
              </a:rPr>
              <a:t>SINCE 2003…</a:t>
            </a:r>
          </a:p>
        </p:txBody>
      </p:sp>
      <p:sp>
        <p:nvSpPr>
          <p:cNvPr id="10" name="TextBox 9"/>
          <p:cNvSpPr txBox="1"/>
          <p:nvPr/>
        </p:nvSpPr>
        <p:spPr>
          <a:xfrm>
            <a:off x="390527" y="693422"/>
            <a:ext cx="3891643" cy="1592578"/>
          </a:xfrm>
          <a:prstGeom prst="rect">
            <a:avLst/>
          </a:prstGeom>
          <a:noFill/>
        </p:spPr>
        <p:txBody>
          <a:bodyPr wrap="square" lIns="68415" tIns="34208" rIns="68415" bIns="34208" rtlCol="0">
            <a:spAutoFit/>
          </a:bodyPr>
          <a:lstStyle/>
          <a:p>
            <a:pPr>
              <a:lnSpc>
                <a:spcPct val="150000"/>
              </a:lnSpc>
            </a:pPr>
            <a:r>
              <a:rPr lang="en-US" sz="1400" b="1" dirty="0" smtClean="0">
                <a:latin typeface="Arial" pitchFamily="34" charset="0"/>
                <a:cs typeface="Arial" pitchFamily="34" charset="0"/>
              </a:rPr>
              <a:t>Allied Firms:</a:t>
            </a:r>
          </a:p>
          <a:p>
            <a:pPr>
              <a:lnSpc>
                <a:spcPct val="150000"/>
              </a:lnSpc>
            </a:pPr>
            <a:r>
              <a:rPr lang="en-US" sz="1400" b="1" dirty="0" smtClean="0">
                <a:latin typeface="Arial" pitchFamily="34" charset="0"/>
                <a:cs typeface="Arial" pitchFamily="34" charset="0"/>
              </a:rPr>
              <a:t>* Group Consultants    * Group Enterprises</a:t>
            </a:r>
          </a:p>
          <a:p>
            <a:pPr>
              <a:lnSpc>
                <a:spcPct val="150000"/>
              </a:lnSpc>
            </a:pPr>
            <a:r>
              <a:rPr lang="en-US" sz="1400" b="1" u="sng" dirty="0" smtClean="0">
                <a:latin typeface="Arial" pitchFamily="34" charset="0"/>
                <a:cs typeface="Arial" pitchFamily="34" charset="0"/>
              </a:rPr>
              <a:t>Principal Architects &amp; Directors</a:t>
            </a:r>
            <a:r>
              <a:rPr lang="en-US" sz="1400" b="1" dirty="0" smtClean="0">
                <a:latin typeface="Arial" pitchFamily="34" charset="0"/>
                <a:cs typeface="Arial" pitchFamily="34" charset="0"/>
              </a:rPr>
              <a:t>:</a:t>
            </a:r>
            <a:endParaRPr lang="en-US" sz="1400" b="1" u="sng" dirty="0" smtClean="0">
              <a:latin typeface="Arial" pitchFamily="34" charset="0"/>
              <a:cs typeface="Arial" pitchFamily="34" charset="0"/>
            </a:endParaRPr>
          </a:p>
          <a:p>
            <a:pPr>
              <a:lnSpc>
                <a:spcPct val="150000"/>
              </a:lnSpc>
            </a:pPr>
            <a:r>
              <a:rPr lang="en-US" sz="1200" b="1" dirty="0" smtClean="0">
                <a:latin typeface="Arial" pitchFamily="34" charset="0"/>
                <a:cs typeface="Arial" pitchFamily="34" charset="0"/>
              </a:rPr>
              <a:t>Ar. Sachin Solanki (CA/2002/28913)</a:t>
            </a:r>
          </a:p>
          <a:p>
            <a:pPr>
              <a:lnSpc>
                <a:spcPct val="150000"/>
              </a:lnSpc>
            </a:pPr>
            <a:r>
              <a:rPr lang="en-US" sz="1200" b="1" dirty="0" smtClean="0">
                <a:latin typeface="Arial" pitchFamily="34" charset="0"/>
                <a:cs typeface="Arial" pitchFamily="34" charset="0"/>
              </a:rPr>
              <a:t>Ar. Medha Bhosale (CA/2001/28420)</a:t>
            </a:r>
          </a:p>
        </p:txBody>
      </p:sp>
      <p:sp>
        <p:nvSpPr>
          <p:cNvPr id="9" name="TextBox 8"/>
          <p:cNvSpPr txBox="1"/>
          <p:nvPr/>
        </p:nvSpPr>
        <p:spPr>
          <a:xfrm>
            <a:off x="304802" y="3295527"/>
            <a:ext cx="3155976" cy="3296891"/>
          </a:xfrm>
          <a:prstGeom prst="rect">
            <a:avLst/>
          </a:prstGeom>
          <a:noFill/>
        </p:spPr>
        <p:txBody>
          <a:bodyPr wrap="square" lIns="68415" tIns="34208" rIns="68415" bIns="34208" rtlCol="0">
            <a:spAutoFit/>
          </a:bodyPr>
          <a:lstStyle/>
          <a:p>
            <a:r>
              <a:rPr lang="en-US" sz="1400" b="1" u="sng" dirty="0" smtClean="0">
                <a:latin typeface="Arial" pitchFamily="34" charset="0"/>
                <a:cs typeface="Arial" pitchFamily="34" charset="0"/>
              </a:rPr>
              <a:t>Core Team</a:t>
            </a:r>
            <a:r>
              <a:rPr lang="en-US" sz="1400" b="1" dirty="0" smtClean="0">
                <a:latin typeface="Arial" pitchFamily="34" charset="0"/>
                <a:cs typeface="Arial" pitchFamily="34" charset="0"/>
              </a:rPr>
              <a:t>:</a:t>
            </a:r>
            <a:endParaRPr lang="en-US" sz="1400" b="1" u="sng" dirty="0" smtClean="0">
              <a:latin typeface="Arial" pitchFamily="34" charset="0"/>
              <a:cs typeface="Arial" pitchFamily="34" charset="0"/>
            </a:endParaRPr>
          </a:p>
          <a:p>
            <a:pPr>
              <a:lnSpc>
                <a:spcPct val="150000"/>
              </a:lnSpc>
            </a:pPr>
            <a:r>
              <a:rPr lang="en-US" sz="1050" dirty="0" smtClean="0">
                <a:latin typeface="Arial" pitchFamily="34" charset="0"/>
                <a:cs typeface="Arial" pitchFamily="34" charset="0"/>
              </a:rPr>
              <a:t>                            </a:t>
            </a:r>
          </a:p>
          <a:p>
            <a:pPr>
              <a:lnSpc>
                <a:spcPct val="150000"/>
              </a:lnSpc>
              <a:buFont typeface="Arial" pitchFamily="34" charset="0"/>
              <a:buChar char="•"/>
            </a:pPr>
            <a:r>
              <a:rPr lang="en-US" sz="1100" dirty="0" smtClean="0">
                <a:latin typeface="Arial" pitchFamily="34" charset="0"/>
                <a:cs typeface="Arial" pitchFamily="34" charset="0"/>
              </a:rPr>
              <a:t> Ronak Nijampurkar (Senior Interior Designer)                                                  </a:t>
            </a:r>
          </a:p>
          <a:p>
            <a:pPr>
              <a:lnSpc>
                <a:spcPct val="150000"/>
              </a:lnSpc>
              <a:buFont typeface="Arial" pitchFamily="34" charset="0"/>
              <a:buChar char="•"/>
            </a:pPr>
            <a:r>
              <a:rPr lang="en-US" sz="1100" dirty="0" smtClean="0">
                <a:latin typeface="Arial" pitchFamily="34" charset="0"/>
                <a:cs typeface="Arial" pitchFamily="34" charset="0"/>
              </a:rPr>
              <a:t> Suhas Adhav (Senior Architect)</a:t>
            </a:r>
          </a:p>
          <a:p>
            <a:pPr>
              <a:lnSpc>
                <a:spcPct val="150000"/>
              </a:lnSpc>
              <a:buFont typeface="Arial" pitchFamily="34" charset="0"/>
              <a:buChar char="•"/>
            </a:pPr>
            <a:r>
              <a:rPr lang="en-US" sz="1100" dirty="0">
                <a:latin typeface="Arial" pitchFamily="34" charset="0"/>
                <a:cs typeface="Arial" pitchFamily="34" charset="0"/>
              </a:rPr>
              <a:t> </a:t>
            </a:r>
            <a:r>
              <a:rPr lang="en-US" sz="1100" dirty="0" smtClean="0">
                <a:latin typeface="Arial" pitchFamily="34" charset="0"/>
                <a:cs typeface="Arial" pitchFamily="34" charset="0"/>
              </a:rPr>
              <a:t>Ms. Krishna Panpaliya (Junior Architect)</a:t>
            </a:r>
          </a:p>
          <a:p>
            <a:pPr>
              <a:lnSpc>
                <a:spcPct val="150000"/>
              </a:lnSpc>
              <a:buFont typeface="Arial" pitchFamily="34" charset="0"/>
              <a:buChar char="•"/>
            </a:pPr>
            <a:r>
              <a:rPr lang="en-US" sz="1100" dirty="0" smtClean="0">
                <a:latin typeface="Arial" pitchFamily="34" charset="0"/>
                <a:cs typeface="Arial" pitchFamily="34" charset="0"/>
              </a:rPr>
              <a:t> Ms. Varnika Agrawal (Junior Architect)</a:t>
            </a:r>
          </a:p>
          <a:p>
            <a:pPr>
              <a:lnSpc>
                <a:spcPct val="150000"/>
              </a:lnSpc>
              <a:buFont typeface="Arial" pitchFamily="34" charset="0"/>
              <a:buChar char="•"/>
            </a:pPr>
            <a:r>
              <a:rPr lang="en-US" sz="1100" dirty="0" smtClean="0">
                <a:latin typeface="Arial" pitchFamily="34" charset="0"/>
                <a:cs typeface="Arial" pitchFamily="34" charset="0"/>
              </a:rPr>
              <a:t> Omprakash Trimukhe (Architectural Assistant)</a:t>
            </a:r>
          </a:p>
          <a:p>
            <a:pPr>
              <a:lnSpc>
                <a:spcPct val="150000"/>
              </a:lnSpc>
              <a:buFont typeface="Arial" pitchFamily="34" charset="0"/>
              <a:buChar char="•"/>
            </a:pPr>
            <a:r>
              <a:rPr lang="en-US" sz="1100" dirty="0" smtClean="0">
                <a:latin typeface="Arial" pitchFamily="34" charset="0"/>
                <a:cs typeface="Arial" pitchFamily="34" charset="0"/>
              </a:rPr>
              <a:t> Harshad Lakhe  (Architectural Assistant)  </a:t>
            </a:r>
          </a:p>
          <a:p>
            <a:pPr>
              <a:lnSpc>
                <a:spcPct val="150000"/>
              </a:lnSpc>
              <a:buFont typeface="Arial" pitchFamily="34" charset="0"/>
              <a:buChar char="•"/>
            </a:pPr>
            <a:r>
              <a:rPr lang="en-US" sz="1100" dirty="0" smtClean="0">
                <a:latin typeface="Arial" pitchFamily="34" charset="0"/>
                <a:cs typeface="Arial" pitchFamily="34" charset="0"/>
              </a:rPr>
              <a:t> Vijay Thorat ( Site Supervisor) </a:t>
            </a:r>
          </a:p>
          <a:p>
            <a:pPr>
              <a:lnSpc>
                <a:spcPct val="150000"/>
              </a:lnSpc>
              <a:buFont typeface="Arial" pitchFamily="34" charset="0"/>
              <a:buChar char="•"/>
            </a:pPr>
            <a:r>
              <a:rPr lang="en-US" sz="1100" dirty="0" smtClean="0">
                <a:latin typeface="Arial" pitchFamily="34" charset="0"/>
                <a:cs typeface="Arial" pitchFamily="34" charset="0"/>
              </a:rPr>
              <a:t> Atul Adsul  (Site Supervisor)       </a:t>
            </a:r>
          </a:p>
          <a:p>
            <a:pPr>
              <a:lnSpc>
                <a:spcPct val="150000"/>
              </a:lnSpc>
              <a:buFont typeface="Arial" pitchFamily="34" charset="0"/>
              <a:buChar char="•"/>
            </a:pPr>
            <a:r>
              <a:rPr lang="en-US" sz="1100" dirty="0" smtClean="0">
                <a:latin typeface="Arial" pitchFamily="34" charset="0"/>
                <a:cs typeface="Arial" pitchFamily="34" charset="0"/>
              </a:rPr>
              <a:t> Nitin Gurne  (Administration &amp; HR))</a:t>
            </a:r>
          </a:p>
          <a:p>
            <a:pPr>
              <a:lnSpc>
                <a:spcPct val="150000"/>
              </a:lnSpc>
              <a:buFont typeface="Arial" pitchFamily="34" charset="0"/>
              <a:buChar char="•"/>
            </a:pPr>
            <a:r>
              <a:rPr lang="en-US" sz="1100" dirty="0" smtClean="0">
                <a:latin typeface="Arial" pitchFamily="34" charset="0"/>
                <a:cs typeface="Arial" pitchFamily="34" charset="0"/>
              </a:rPr>
              <a:t> Mukund Jadhav  (Finance)</a:t>
            </a:r>
          </a:p>
          <a:p>
            <a:endParaRPr lang="en-US" sz="1500" dirty="0" smtClean="0"/>
          </a:p>
        </p:txBody>
      </p:sp>
      <p:pic>
        <p:nvPicPr>
          <p:cNvPr id="13" name="Picture 2" descr="Y:\05-Group Extra\02 - GROUP EXTRA\24 - GROUP PRESENTATION 21-04-2014\12 - ACAD\LOCATION.jpg"/>
          <p:cNvPicPr>
            <a:picLocks noChangeAspect="1" noChangeArrowheads="1"/>
          </p:cNvPicPr>
          <p:nvPr/>
        </p:nvPicPr>
        <p:blipFill>
          <a:blip r:embed="rId3" cstate="print">
            <a:lum/>
          </a:blip>
          <a:srcRect/>
          <a:stretch>
            <a:fillRect/>
          </a:stretch>
        </p:blipFill>
        <p:spPr bwMode="auto">
          <a:xfrm>
            <a:off x="3460776" y="3276600"/>
            <a:ext cx="4616424" cy="3276600"/>
          </a:xfrm>
          <a:prstGeom prst="rect">
            <a:avLst/>
          </a:prstGeom>
          <a:noFill/>
        </p:spPr>
      </p:pic>
      <p:sp>
        <p:nvSpPr>
          <p:cNvPr id="18" name="Rectangle 17"/>
          <p:cNvSpPr/>
          <p:nvPr/>
        </p:nvSpPr>
        <p:spPr>
          <a:xfrm>
            <a:off x="4953000" y="3581400"/>
            <a:ext cx="685800" cy="228600"/>
          </a:xfrm>
          <a:prstGeom prst="rect">
            <a:avLst/>
          </a:prstGeom>
          <a:solidFill>
            <a:srgbClr val="FC913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62600" y="4191000"/>
            <a:ext cx="685800" cy="228600"/>
          </a:xfrm>
          <a:prstGeom prst="rect">
            <a:avLst/>
          </a:prstGeom>
          <a:solidFill>
            <a:srgbClr val="FC913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1" y="3581400"/>
            <a:ext cx="914401" cy="228600"/>
          </a:xfrm>
          <a:prstGeom prst="rect">
            <a:avLst/>
          </a:prstGeom>
          <a:solidFill>
            <a:srgbClr val="FC913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00" y="3581400"/>
            <a:ext cx="990600" cy="230832"/>
          </a:xfrm>
          <a:prstGeom prst="rect">
            <a:avLst/>
          </a:prstGeom>
          <a:noFill/>
        </p:spPr>
        <p:txBody>
          <a:bodyPr wrap="square" rtlCol="0">
            <a:spAutoFit/>
          </a:bodyPr>
          <a:lstStyle/>
          <a:p>
            <a:r>
              <a:rPr lang="en-US" sz="900" dirty="0" smtClean="0">
                <a:latin typeface="Arial" pitchFamily="34" charset="0"/>
                <a:cs typeface="Arial" pitchFamily="34" charset="0"/>
              </a:rPr>
              <a:t>450+ Projects</a:t>
            </a:r>
            <a:endParaRPr lang="en-US" sz="900" dirty="0">
              <a:latin typeface="Arial" pitchFamily="34" charset="0"/>
              <a:cs typeface="Arial" pitchFamily="34" charset="0"/>
            </a:endParaRPr>
          </a:p>
        </p:txBody>
      </p:sp>
      <p:sp>
        <p:nvSpPr>
          <p:cNvPr id="16" name="TextBox 15"/>
          <p:cNvSpPr txBox="1"/>
          <p:nvPr/>
        </p:nvSpPr>
        <p:spPr>
          <a:xfrm>
            <a:off x="4953002" y="3581400"/>
            <a:ext cx="838200" cy="230832"/>
          </a:xfrm>
          <a:prstGeom prst="rect">
            <a:avLst/>
          </a:prstGeom>
          <a:noFill/>
        </p:spPr>
        <p:txBody>
          <a:bodyPr wrap="square" rtlCol="0">
            <a:spAutoFit/>
          </a:bodyPr>
          <a:lstStyle/>
          <a:p>
            <a:r>
              <a:rPr lang="en-US" sz="900" dirty="0" smtClean="0">
                <a:latin typeface="Arial" pitchFamily="34" charset="0"/>
                <a:cs typeface="Arial" pitchFamily="34" charset="0"/>
              </a:rPr>
              <a:t>15+ Years</a:t>
            </a:r>
            <a:endParaRPr lang="en-US" sz="900" dirty="0">
              <a:latin typeface="Arial" pitchFamily="34" charset="0"/>
              <a:cs typeface="Arial" pitchFamily="34" charset="0"/>
            </a:endParaRPr>
          </a:p>
        </p:txBody>
      </p:sp>
      <p:sp>
        <p:nvSpPr>
          <p:cNvPr id="20" name="Rectangle 19"/>
          <p:cNvSpPr/>
          <p:nvPr/>
        </p:nvSpPr>
        <p:spPr>
          <a:xfrm>
            <a:off x="5105402" y="5029200"/>
            <a:ext cx="838200" cy="228600"/>
          </a:xfrm>
          <a:prstGeom prst="rect">
            <a:avLst/>
          </a:prstGeom>
          <a:solidFill>
            <a:srgbClr val="FC913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86400" y="4191000"/>
            <a:ext cx="838200" cy="230832"/>
          </a:xfrm>
          <a:prstGeom prst="rect">
            <a:avLst/>
          </a:prstGeom>
          <a:noFill/>
        </p:spPr>
        <p:txBody>
          <a:bodyPr wrap="square" rtlCol="0">
            <a:spAutoFit/>
          </a:bodyPr>
          <a:lstStyle/>
          <a:p>
            <a:r>
              <a:rPr lang="en-US" sz="900" dirty="0" smtClean="0">
                <a:latin typeface="Arial" pitchFamily="34" charset="0"/>
                <a:cs typeface="Arial" pitchFamily="34" charset="0"/>
              </a:rPr>
              <a:t>105+ Clients</a:t>
            </a:r>
            <a:endParaRPr lang="en-US" sz="900" dirty="0">
              <a:latin typeface="Arial" pitchFamily="34" charset="0"/>
              <a:cs typeface="Arial" pitchFamily="34" charset="0"/>
            </a:endParaRPr>
          </a:p>
        </p:txBody>
      </p:sp>
      <p:sp>
        <p:nvSpPr>
          <p:cNvPr id="22" name="TextBox 21"/>
          <p:cNvSpPr txBox="1"/>
          <p:nvPr/>
        </p:nvSpPr>
        <p:spPr>
          <a:xfrm>
            <a:off x="5029200" y="5026968"/>
            <a:ext cx="1143000" cy="230832"/>
          </a:xfrm>
          <a:prstGeom prst="rect">
            <a:avLst/>
          </a:prstGeom>
          <a:noFill/>
        </p:spPr>
        <p:txBody>
          <a:bodyPr wrap="square" rtlCol="0">
            <a:spAutoFit/>
          </a:bodyPr>
          <a:lstStyle/>
          <a:p>
            <a:r>
              <a:rPr lang="en-US" sz="900" dirty="0" smtClean="0">
                <a:latin typeface="Arial" pitchFamily="34" charset="0"/>
                <a:cs typeface="Arial" pitchFamily="34" charset="0"/>
              </a:rPr>
              <a:t>25+ </a:t>
            </a:r>
            <a:r>
              <a:rPr lang="en-US" sz="900" dirty="0" err="1" smtClean="0">
                <a:latin typeface="Arial" pitchFamily="34" charset="0"/>
                <a:cs typeface="Arial" pitchFamily="34" charset="0"/>
              </a:rPr>
              <a:t>Employes</a:t>
            </a:r>
            <a:endParaRPr lang="en-US" sz="900" dirty="0">
              <a:latin typeface="Arial" pitchFamily="34" charset="0"/>
              <a:cs typeface="Arial" pitchFamily="34" charset="0"/>
            </a:endParaRPr>
          </a:p>
        </p:txBody>
      </p:sp>
      <p:sp>
        <p:nvSpPr>
          <p:cNvPr id="23" name="Rectangle 22"/>
          <p:cNvSpPr/>
          <p:nvPr/>
        </p:nvSpPr>
        <p:spPr>
          <a:xfrm>
            <a:off x="4572000" y="4572000"/>
            <a:ext cx="685800" cy="228600"/>
          </a:xfrm>
          <a:prstGeom prst="rect">
            <a:avLst/>
          </a:prstGeom>
          <a:solidFill>
            <a:srgbClr val="FC9135"/>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95800" y="4569768"/>
            <a:ext cx="990600" cy="230832"/>
          </a:xfrm>
          <a:prstGeom prst="rect">
            <a:avLst/>
          </a:prstGeom>
          <a:noFill/>
        </p:spPr>
        <p:txBody>
          <a:bodyPr wrap="square" rtlCol="0">
            <a:spAutoFit/>
          </a:bodyPr>
          <a:lstStyle/>
          <a:p>
            <a:r>
              <a:rPr lang="en-US" sz="900" dirty="0" err="1" smtClean="0">
                <a:latin typeface="Arial" pitchFamily="34" charset="0"/>
                <a:cs typeface="Arial" pitchFamily="34" charset="0"/>
              </a:rPr>
              <a:t>Pune</a:t>
            </a:r>
            <a:r>
              <a:rPr lang="en-US" sz="900" dirty="0" smtClean="0">
                <a:latin typeface="Arial" pitchFamily="34" charset="0"/>
                <a:cs typeface="Arial" pitchFamily="34" charset="0"/>
              </a:rPr>
              <a:t> Office</a:t>
            </a:r>
            <a:endParaRPr lang="en-US" sz="900" dirty="0">
              <a:latin typeface="Arial" pitchFamily="34" charset="0"/>
              <a:cs typeface="Arial" pitchFamily="34" charset="0"/>
            </a:endParaRPr>
          </a:p>
        </p:txBody>
      </p:sp>
      <p:sp>
        <p:nvSpPr>
          <p:cNvPr id="27" name="Rectangle 26"/>
          <p:cNvSpPr/>
          <p:nvPr/>
        </p:nvSpPr>
        <p:spPr>
          <a:xfrm>
            <a:off x="0" y="2540263"/>
            <a:ext cx="8153400" cy="521313"/>
          </a:xfrm>
          <a:prstGeom prst="rect">
            <a:avLst/>
          </a:prstGeom>
          <a:solidFill>
            <a:srgbClr val="1C2F5A"/>
          </a:solidFill>
          <a:ln>
            <a:solidFill>
              <a:srgbClr val="1C2F5A"/>
            </a:solidFill>
          </a:ln>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US"/>
          </a:p>
        </p:txBody>
      </p:sp>
      <p:sp>
        <p:nvSpPr>
          <p:cNvPr id="11" name="TextBox 10"/>
          <p:cNvSpPr txBox="1"/>
          <p:nvPr/>
        </p:nvSpPr>
        <p:spPr>
          <a:xfrm>
            <a:off x="381000" y="2532640"/>
            <a:ext cx="7620000" cy="515360"/>
          </a:xfrm>
          <a:prstGeom prst="rect">
            <a:avLst/>
          </a:prstGeom>
          <a:noFill/>
        </p:spPr>
        <p:txBody>
          <a:bodyPr wrap="square" lIns="68415" tIns="34208" rIns="68415" bIns="34208" rtlCol="0">
            <a:spAutoFit/>
          </a:bodyPr>
          <a:lstStyle/>
          <a:p>
            <a:r>
              <a:rPr lang="en-US" sz="1400" dirty="0" smtClean="0">
                <a:solidFill>
                  <a:schemeClr val="bg1"/>
                </a:solidFill>
                <a:latin typeface="Calibri" pitchFamily="34" charset="0"/>
                <a:cs typeface="Calibri" pitchFamily="34" charset="0"/>
              </a:rPr>
              <a:t>A Facility Design is successful when you have Cheerful &amp; Productive People working in an Environment which is sustainable in letter &amp; spirit.</a:t>
            </a:r>
            <a:r>
              <a:rPr lang="en-US" sz="1500" dirty="0" smtClean="0">
                <a:solidFill>
                  <a:schemeClr val="bg1"/>
                </a:solidFill>
              </a:rPr>
              <a:t>                                                                                                                                                                                                                                     </a:t>
            </a:r>
            <a:endParaRPr lang="en-US" sz="1500" dirty="0">
              <a:solidFill>
                <a:schemeClr val="bg1"/>
              </a:solidFill>
            </a:endParaRPr>
          </a:p>
        </p:txBody>
      </p:sp>
      <p:pic>
        <p:nvPicPr>
          <p:cNvPr id="31" name="Picture 2" descr="Y:\05-Group Extra\02 - GROUP EXTRA\24 - GROUP PRESENTATION 21-04-2014\10-GROUP PROJECT MOVIE\2016\Project snaps\ARCHITECTURAL\Vimanagar-Mlh\01-09.07.15-Night View.jpg"/>
          <p:cNvPicPr>
            <a:picLocks noChangeAspect="1" noChangeArrowheads="1"/>
          </p:cNvPicPr>
          <p:nvPr/>
        </p:nvPicPr>
        <p:blipFill>
          <a:blip r:embed="rId4" cstate="print"/>
          <a:srcRect/>
          <a:stretch>
            <a:fillRect/>
          </a:stretch>
        </p:blipFill>
        <p:spPr bwMode="auto">
          <a:xfrm>
            <a:off x="8196036" y="4"/>
            <a:ext cx="1709964" cy="1803919"/>
          </a:xfrm>
          <a:prstGeom prst="rect">
            <a:avLst/>
          </a:prstGeom>
          <a:noFill/>
          <a:effectLst/>
        </p:spPr>
      </p:pic>
      <p:pic>
        <p:nvPicPr>
          <p:cNvPr id="32" name="Picture 3" descr="Y:\05-Group Extra\02 - GROUP EXTRA\24 - GROUP PRESENTATION 21-04-2014\10-GROUP PROJECT MOVIE\2016\Project snaps\ARCHITECTURAL\Yash ganag- Dhayari\04-20.01.jpg"/>
          <p:cNvPicPr>
            <a:picLocks noChangeAspect="1" noChangeArrowheads="1"/>
          </p:cNvPicPr>
          <p:nvPr/>
        </p:nvPicPr>
        <p:blipFill>
          <a:blip r:embed="rId5" cstate="print"/>
          <a:srcRect/>
          <a:stretch>
            <a:fillRect/>
          </a:stretch>
        </p:blipFill>
        <p:spPr bwMode="auto">
          <a:xfrm>
            <a:off x="8196036" y="4510314"/>
            <a:ext cx="1709964" cy="1052286"/>
          </a:xfrm>
          <a:prstGeom prst="rect">
            <a:avLst/>
          </a:prstGeom>
          <a:noFill/>
        </p:spPr>
      </p:pic>
      <p:pic>
        <p:nvPicPr>
          <p:cNvPr id="33" name="Picture 4" descr="Y:\05-Group Extra\02 - GROUP EXTRA\24 - GROUP PRESENTATION 21-04-2014\01-PROJECTS\Project Collage\Architectural snap for Collage\Snap\01-19.03.15-IMAGE-01-5TH FLOOR ADD - Copy.jpg"/>
          <p:cNvPicPr>
            <a:picLocks noChangeAspect="1" noChangeArrowheads="1"/>
          </p:cNvPicPr>
          <p:nvPr/>
        </p:nvPicPr>
        <p:blipFill rotWithShape="1">
          <a:blip r:embed="rId6" cstate="print"/>
          <a:srcRect l="2433"/>
          <a:stretch/>
        </p:blipFill>
        <p:spPr bwMode="auto">
          <a:xfrm>
            <a:off x="8196036" y="3276600"/>
            <a:ext cx="1709964" cy="1233714"/>
          </a:xfrm>
          <a:prstGeom prst="rect">
            <a:avLst/>
          </a:prstGeom>
          <a:noFill/>
        </p:spPr>
      </p:pic>
      <p:pic>
        <p:nvPicPr>
          <p:cNvPr id="34" name="Picture 4" descr="Y:\05-Group Extra\02 - GROUP EXTRA\24 - GROUP PRESENTATION 21-04-2014\01-PROJECTS\PROJECTS SNAP\Architectural\01-Apartment Architectural\Akshay county-Baner\JPG\06A-SIDE VIEW-LOW.jpg"/>
          <p:cNvPicPr>
            <a:picLocks noChangeAspect="1" noChangeArrowheads="1"/>
          </p:cNvPicPr>
          <p:nvPr/>
        </p:nvPicPr>
        <p:blipFill rotWithShape="1">
          <a:blip r:embed="rId7" cstate="print"/>
          <a:srcRect l="3606" r="-240"/>
          <a:stretch/>
        </p:blipFill>
        <p:spPr bwMode="auto">
          <a:xfrm>
            <a:off x="8196036" y="1803923"/>
            <a:ext cx="1709964" cy="1472681"/>
          </a:xfrm>
          <a:prstGeom prst="rect">
            <a:avLst/>
          </a:prstGeom>
          <a:noFill/>
        </p:spPr>
      </p:pic>
      <p:pic>
        <p:nvPicPr>
          <p:cNvPr id="35" name="Picture 2" descr="Y:\05-Group Extra\02 - GROUP EXTRA\24 - GROUP PRESENTATION 21-04-2014\01-PROJECTS\PROJECTS SNAP\Architectural\01-Apartment Architectural\Yash ganag- Dhayari\03-20.01.jpg"/>
          <p:cNvPicPr>
            <a:picLocks noChangeAspect="1" noChangeArrowheads="1"/>
          </p:cNvPicPr>
          <p:nvPr/>
        </p:nvPicPr>
        <p:blipFill rotWithShape="1">
          <a:blip r:embed="rId8" cstate="print"/>
          <a:srcRect b="415"/>
          <a:stretch/>
        </p:blipFill>
        <p:spPr bwMode="auto">
          <a:xfrm>
            <a:off x="8196036" y="5562601"/>
            <a:ext cx="1709964" cy="1295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4" name="Picture 13"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3062" y="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17" name="TextBox 16"/>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Design &amp; Build…  </a:t>
            </a:r>
            <a:endParaRPr lang="en-US" sz="1400" dirty="0">
              <a:solidFill>
                <a:srgbClr val="FC9135"/>
              </a:solidFill>
              <a:latin typeface="Eras Demi ITC" pitchFamily="34" charset="0"/>
              <a:cs typeface="Arial" pitchFamily="34" charset="0"/>
            </a:endParaRPr>
          </a:p>
        </p:txBody>
      </p:sp>
      <p:sp>
        <p:nvSpPr>
          <p:cNvPr id="15" name="Rectangle 14"/>
          <p:cNvSpPr/>
          <p:nvPr/>
        </p:nvSpPr>
        <p:spPr>
          <a:xfrm>
            <a:off x="-19049" y="3860813"/>
            <a:ext cx="9391649" cy="366078"/>
          </a:xfrm>
          <a:prstGeom prst="rect">
            <a:avLst/>
          </a:prstGeom>
          <a:solidFill>
            <a:srgbClr val="1C2F5A"/>
          </a:solidFill>
          <a:ln>
            <a:solidFill>
              <a:srgbClr val="1C2F5A"/>
            </a:solidFill>
          </a:ln>
          <a:effectLst/>
        </p:spPr>
        <p:style>
          <a:lnRef idx="2">
            <a:schemeClr val="accent1">
              <a:shade val="50000"/>
            </a:schemeClr>
          </a:lnRef>
          <a:fillRef idx="1">
            <a:schemeClr val="accent1"/>
          </a:fillRef>
          <a:effectRef idx="0">
            <a:schemeClr val="accent1"/>
          </a:effectRef>
          <a:fontRef idx="minor">
            <a:schemeClr val="lt1"/>
          </a:fontRef>
        </p:style>
        <p:txBody>
          <a:bodyPr lIns="68415" tIns="34208" rIns="68415" bIns="34208" rtlCol="0" anchor="ctr"/>
          <a:lstStyle/>
          <a:p>
            <a:pPr algn="ctr"/>
            <a:endParaRPr lang="en-US" dirty="0"/>
          </a:p>
        </p:txBody>
      </p:sp>
      <p:sp>
        <p:nvSpPr>
          <p:cNvPr id="13" name="TextBox 12"/>
          <p:cNvSpPr txBox="1"/>
          <p:nvPr/>
        </p:nvSpPr>
        <p:spPr>
          <a:xfrm>
            <a:off x="533400" y="806861"/>
            <a:ext cx="6477000" cy="2469741"/>
          </a:xfrm>
          <a:prstGeom prst="rect">
            <a:avLst/>
          </a:prstGeom>
          <a:noFill/>
        </p:spPr>
        <p:txBody>
          <a:bodyPr wrap="square" lIns="68415" tIns="34208" rIns="68415" bIns="34208" rtlCol="0">
            <a:spAutoFit/>
          </a:bodyPr>
          <a:lstStyle/>
          <a:p>
            <a:r>
              <a:rPr lang="en-US" sz="1200" b="1" dirty="0" smtClean="0">
                <a:solidFill>
                  <a:srgbClr val="002060"/>
                </a:solidFill>
                <a:latin typeface="Arial" pitchFamily="34" charset="0"/>
                <a:cs typeface="Arial" pitchFamily="34" charset="0"/>
              </a:rPr>
              <a:t>MASTER PLANNING</a:t>
            </a:r>
          </a:p>
          <a:p>
            <a:endParaRPr lang="en-US" sz="1200" b="1" dirty="0">
              <a:solidFill>
                <a:srgbClr val="002060"/>
              </a:solidFill>
              <a:latin typeface="Arial" pitchFamily="34" charset="0"/>
              <a:cs typeface="Arial" pitchFamily="34" charset="0"/>
            </a:endParaRPr>
          </a:p>
          <a:p>
            <a:r>
              <a:rPr lang="en-US" sz="1200" b="1" dirty="0" smtClean="0">
                <a:solidFill>
                  <a:srgbClr val="A1A1A1"/>
                </a:solidFill>
                <a:latin typeface="Arial" pitchFamily="34" charset="0"/>
                <a:cs typeface="Arial" pitchFamily="34" charset="0"/>
              </a:rPr>
              <a:t>ARCHITECTURE &amp; INTERIOR DESIGN</a:t>
            </a:r>
          </a:p>
          <a:p>
            <a:endParaRPr lang="en-US" sz="1200" b="1" dirty="0">
              <a:solidFill>
                <a:srgbClr val="002060"/>
              </a:solidFill>
              <a:latin typeface="Arial" pitchFamily="34" charset="0"/>
              <a:cs typeface="Arial" pitchFamily="34" charset="0"/>
            </a:endParaRPr>
          </a:p>
          <a:p>
            <a:r>
              <a:rPr lang="en-US" sz="1200" b="1" dirty="0" smtClean="0">
                <a:solidFill>
                  <a:srgbClr val="002060"/>
                </a:solidFill>
                <a:latin typeface="Arial" pitchFamily="34" charset="0"/>
                <a:cs typeface="Arial" pitchFamily="34" charset="0"/>
              </a:rPr>
              <a:t>STRUCTURAL ENGINEERING </a:t>
            </a:r>
          </a:p>
          <a:p>
            <a:endParaRPr lang="en-US" sz="1200" b="1" dirty="0" smtClean="0">
              <a:solidFill>
                <a:srgbClr val="002060"/>
              </a:solidFill>
              <a:latin typeface="Arial" pitchFamily="34" charset="0"/>
              <a:cs typeface="Arial" pitchFamily="34" charset="0"/>
            </a:endParaRPr>
          </a:p>
          <a:p>
            <a:r>
              <a:rPr lang="en-US" sz="1200" b="1" dirty="0" smtClean="0">
                <a:solidFill>
                  <a:srgbClr val="002060"/>
                </a:solidFill>
                <a:latin typeface="Arial" pitchFamily="34" charset="0"/>
                <a:cs typeface="Arial" pitchFamily="34" charset="0"/>
              </a:rPr>
              <a:t>MEP ( MECHANICAL, ELECTRICAL &amp; PLUMBING)</a:t>
            </a:r>
          </a:p>
          <a:p>
            <a:r>
              <a:rPr lang="en-US" sz="1200" b="1" dirty="0" smtClean="0">
                <a:solidFill>
                  <a:srgbClr val="002060"/>
                </a:solidFill>
                <a:latin typeface="Arial" pitchFamily="34" charset="0"/>
                <a:cs typeface="Arial" pitchFamily="34" charset="0"/>
              </a:rPr>
              <a:t>  </a:t>
            </a:r>
          </a:p>
          <a:p>
            <a:r>
              <a:rPr lang="en-US" sz="1200" b="1" dirty="0" smtClean="0">
                <a:solidFill>
                  <a:srgbClr val="002060"/>
                </a:solidFill>
                <a:latin typeface="Arial" pitchFamily="34" charset="0"/>
                <a:cs typeface="Arial" pitchFamily="34" charset="0"/>
              </a:rPr>
              <a:t>GRAPHICS</a:t>
            </a:r>
          </a:p>
          <a:p>
            <a:endParaRPr lang="en-US" sz="1200" b="1" dirty="0">
              <a:solidFill>
                <a:srgbClr val="002060"/>
              </a:solidFill>
              <a:latin typeface="Arial" pitchFamily="34" charset="0"/>
              <a:cs typeface="Arial" pitchFamily="34" charset="0"/>
            </a:endParaRPr>
          </a:p>
          <a:p>
            <a:r>
              <a:rPr lang="en-US" sz="1200" b="1" dirty="0" smtClean="0">
                <a:solidFill>
                  <a:srgbClr val="002060"/>
                </a:solidFill>
                <a:latin typeface="Arial" pitchFamily="34" charset="0"/>
                <a:cs typeface="Arial" pitchFamily="34" charset="0"/>
              </a:rPr>
              <a:t>LIASONING</a:t>
            </a:r>
          </a:p>
          <a:p>
            <a:endParaRPr lang="en-US" sz="1200" b="1" dirty="0">
              <a:solidFill>
                <a:srgbClr val="002060"/>
              </a:solidFill>
              <a:latin typeface="Arial" pitchFamily="34" charset="0"/>
              <a:cs typeface="Arial" pitchFamily="34" charset="0"/>
            </a:endParaRPr>
          </a:p>
          <a:p>
            <a:r>
              <a:rPr lang="en-US" sz="1200" b="1" dirty="0" smtClean="0">
                <a:solidFill>
                  <a:srgbClr val="002060"/>
                </a:solidFill>
                <a:latin typeface="Arial" pitchFamily="34" charset="0"/>
                <a:cs typeface="Arial" pitchFamily="34" charset="0"/>
              </a:rPr>
              <a:t>COST PLANNING &amp; CONTROL</a:t>
            </a:r>
            <a:endParaRPr lang="en-US" sz="1200" b="1" dirty="0">
              <a:solidFill>
                <a:srgbClr val="002060"/>
              </a:solidFill>
              <a:latin typeface="Arial" pitchFamily="34" charset="0"/>
              <a:cs typeface="Arial" pitchFamily="34" charset="0"/>
            </a:endParaRPr>
          </a:p>
        </p:txBody>
      </p:sp>
      <p:sp>
        <p:nvSpPr>
          <p:cNvPr id="19" name="TextBox 18"/>
          <p:cNvSpPr txBox="1"/>
          <p:nvPr/>
        </p:nvSpPr>
        <p:spPr>
          <a:xfrm>
            <a:off x="457200" y="4495802"/>
            <a:ext cx="8915400" cy="1631216"/>
          </a:xfrm>
          <a:prstGeom prst="rect">
            <a:avLst/>
          </a:prstGeom>
          <a:noFill/>
        </p:spPr>
        <p:txBody>
          <a:bodyPr wrap="square" rtlCol="0">
            <a:spAutoFit/>
          </a:bodyPr>
          <a:lstStyle/>
          <a:p>
            <a:r>
              <a:rPr lang="en-US" sz="1100" dirty="0" smtClean="0">
                <a:solidFill>
                  <a:srgbClr val="1C2F5A"/>
                </a:solidFill>
                <a:latin typeface="Arial" pitchFamily="34" charset="0"/>
                <a:cs typeface="Arial" pitchFamily="34" charset="0"/>
              </a:rPr>
              <a:t>A design concept is the idea behind a design. It’s the underlying logic, thinking &amp; reasoning for how you’ll design. </a:t>
            </a:r>
          </a:p>
          <a:p>
            <a:endParaRPr lang="en-US" sz="1100" dirty="0" smtClean="0">
              <a:solidFill>
                <a:srgbClr val="1C2F5A"/>
              </a:solidFill>
              <a:latin typeface="Arial" pitchFamily="34" charset="0"/>
              <a:cs typeface="Arial" pitchFamily="34" charset="0"/>
            </a:endParaRPr>
          </a:p>
          <a:p>
            <a:r>
              <a:rPr lang="en-US" sz="1100" dirty="0" smtClean="0">
                <a:solidFill>
                  <a:srgbClr val="1C2F5A"/>
                </a:solidFill>
                <a:latin typeface="Arial" pitchFamily="34" charset="0"/>
                <a:cs typeface="Arial" pitchFamily="34" charset="0"/>
              </a:rPr>
              <a:t>Before developing a concept, we prefers a talk to our </a:t>
            </a:r>
            <a:r>
              <a:rPr lang="en-US" sz="1100" b="1" dirty="0" smtClean="0">
                <a:solidFill>
                  <a:srgbClr val="1C2F5A"/>
                </a:solidFill>
                <a:latin typeface="Arial" pitchFamily="34" charset="0"/>
                <a:cs typeface="Arial" pitchFamily="34" charset="0"/>
              </a:rPr>
              <a:t>prestigious clients </a:t>
            </a:r>
            <a:r>
              <a:rPr lang="en-US" sz="1100" dirty="0" smtClean="0">
                <a:solidFill>
                  <a:srgbClr val="1C2F5A"/>
                </a:solidFill>
                <a:latin typeface="Arial" pitchFamily="34" charset="0"/>
                <a:cs typeface="Arial" pitchFamily="34" charset="0"/>
              </a:rPr>
              <a:t>&amp; ask the questions about their </a:t>
            </a:r>
            <a:r>
              <a:rPr lang="en-US" sz="1100" b="1" dirty="0" smtClean="0">
                <a:solidFill>
                  <a:srgbClr val="1C2F5A"/>
                </a:solidFill>
                <a:latin typeface="Arial" pitchFamily="34" charset="0"/>
                <a:cs typeface="Arial" pitchFamily="34" charset="0"/>
              </a:rPr>
              <a:t>brand</a:t>
            </a:r>
            <a:r>
              <a:rPr lang="en-US" sz="1100" dirty="0" smtClean="0">
                <a:solidFill>
                  <a:srgbClr val="1C2F5A"/>
                </a:solidFill>
                <a:latin typeface="Arial" pitchFamily="34" charset="0"/>
                <a:cs typeface="Arial" pitchFamily="34" charset="0"/>
              </a:rPr>
              <a:t>, their customers &amp; their </a:t>
            </a:r>
            <a:r>
              <a:rPr lang="en-US" sz="1100" b="1" dirty="0" smtClean="0">
                <a:solidFill>
                  <a:srgbClr val="1C2F5A"/>
                </a:solidFill>
                <a:latin typeface="Arial" pitchFamily="34" charset="0"/>
                <a:cs typeface="Arial" pitchFamily="34" charset="0"/>
              </a:rPr>
              <a:t>goals</a:t>
            </a:r>
            <a:r>
              <a:rPr lang="en-US" sz="1100" dirty="0" smtClean="0">
                <a:solidFill>
                  <a:srgbClr val="1C2F5A"/>
                </a:solidFill>
                <a:latin typeface="Arial" pitchFamily="34" charset="0"/>
                <a:cs typeface="Arial" pitchFamily="34" charset="0"/>
              </a:rPr>
              <a:t> for the particular project. We do our own research into their industry looking at competing designs &amp; trying to understand more about their requirements.</a:t>
            </a:r>
          </a:p>
          <a:p>
            <a:endParaRPr lang="en-US" sz="1100" dirty="0" smtClean="0">
              <a:solidFill>
                <a:srgbClr val="1C2F5A"/>
              </a:solidFill>
              <a:latin typeface="Arial" pitchFamily="34" charset="0"/>
              <a:cs typeface="Arial" pitchFamily="34" charset="0"/>
            </a:endParaRPr>
          </a:p>
          <a:p>
            <a:r>
              <a:rPr lang="en-US" sz="1100" dirty="0" smtClean="0">
                <a:solidFill>
                  <a:srgbClr val="1C2F5A"/>
                </a:solidFill>
                <a:latin typeface="Arial" pitchFamily="34" charset="0"/>
                <a:cs typeface="Arial" pitchFamily="34" charset="0"/>
              </a:rPr>
              <a:t>We have team of an expertise who provides best solution in the development of design. We provide our services &amp; our design evolves out of diverse thoughts </a:t>
            </a:r>
            <a:r>
              <a:rPr lang="en-US" sz="1100" b="1" dirty="0" smtClean="0">
                <a:solidFill>
                  <a:srgbClr val="1C2F5A"/>
                </a:solidFill>
                <a:latin typeface="Arial" pitchFamily="34" charset="0"/>
                <a:cs typeface="Arial" pitchFamily="34" charset="0"/>
              </a:rPr>
              <a:t>to suit client’s needs, budgets &amp; timescales resulting in responsive, living &amp; working spaces.</a:t>
            </a:r>
          </a:p>
          <a:p>
            <a:r>
              <a:rPr lang="en-US" sz="1200" dirty="0" smtClean="0">
                <a:solidFill>
                  <a:srgbClr val="1C2F5A"/>
                </a:solidFill>
                <a:latin typeface="Arial" pitchFamily="34" charset="0"/>
                <a:cs typeface="Arial" pitchFamily="34" charset="0"/>
              </a:rPr>
              <a:t> </a:t>
            </a:r>
            <a:endParaRPr lang="en-US" sz="1200" dirty="0">
              <a:solidFill>
                <a:srgbClr val="1C2F5A"/>
              </a:solidFill>
              <a:latin typeface="Arial" pitchFamily="34" charset="0"/>
              <a:cs typeface="Arial" pitchFamily="34" charset="0"/>
            </a:endParaRPr>
          </a:p>
        </p:txBody>
      </p:sp>
      <p:sp>
        <p:nvSpPr>
          <p:cNvPr id="21" name="TextBox 20"/>
          <p:cNvSpPr txBox="1"/>
          <p:nvPr/>
        </p:nvSpPr>
        <p:spPr>
          <a:xfrm>
            <a:off x="294823" y="3886203"/>
            <a:ext cx="1991179" cy="315305"/>
          </a:xfrm>
          <a:prstGeom prst="rect">
            <a:avLst/>
          </a:prstGeom>
          <a:noFill/>
        </p:spPr>
        <p:txBody>
          <a:bodyPr wrap="square" lIns="68415" tIns="34208" rIns="68415" bIns="34208" rtlCol="0">
            <a:spAutoFit/>
          </a:bodyPr>
          <a:lstStyle/>
          <a:p>
            <a:r>
              <a:rPr lang="en-US" sz="1600" b="1" dirty="0" smtClean="0">
                <a:solidFill>
                  <a:schemeClr val="bg1"/>
                </a:solidFill>
                <a:latin typeface="Arial" pitchFamily="34" charset="0"/>
                <a:cs typeface="Arial" pitchFamily="34" charset="0"/>
              </a:rPr>
              <a:t>ABOUT DESIGN…</a:t>
            </a:r>
            <a:endParaRPr lang="en-US" sz="1600" b="1" dirty="0">
              <a:solidFill>
                <a:schemeClr val="bg1"/>
              </a:solidFill>
              <a:latin typeface="Arial" pitchFamily="34" charset="0"/>
              <a:cs typeface="Arial" pitchFamily="34" charset="0"/>
            </a:endParaRPr>
          </a:p>
        </p:txBody>
      </p:sp>
      <p:sp>
        <p:nvSpPr>
          <p:cNvPr id="22" name="TextBox 21"/>
          <p:cNvSpPr txBox="1"/>
          <p:nvPr/>
        </p:nvSpPr>
        <p:spPr>
          <a:xfrm>
            <a:off x="6237894" y="61557"/>
            <a:ext cx="3668106"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ONE STOP SOLUTION – </a:t>
            </a:r>
            <a:r>
              <a:rPr lang="en-US" sz="1400" dirty="0" smtClean="0">
                <a:latin typeface="Eras Demi ITC" pitchFamily="34" charset="0"/>
                <a:cs typeface="Arial" pitchFamily="34" charset="0"/>
              </a:rPr>
              <a:t>OUR SERVICES.…</a:t>
            </a:r>
            <a:endParaRPr lang="en-US" sz="1400" dirty="0">
              <a:latin typeface="Eras Demi ITC"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9" name="Picture 38" descr="E:\00presentation\Latest Presentation August,2019\For PPT\Base Sli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1" y="0"/>
            <a:ext cx="99202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73062" y="0"/>
            <a:ext cx="3657600" cy="407638"/>
          </a:xfrm>
          <a:prstGeom prst="rect">
            <a:avLst/>
          </a:prstGeom>
          <a:noFill/>
        </p:spPr>
        <p:txBody>
          <a:bodyPr wrap="square" lIns="68415" tIns="34208" rIns="68415" bIns="34208" rtlCol="0">
            <a:spAutoFit/>
          </a:bodyPr>
          <a:lstStyle>
            <a:defPPr>
              <a:defRPr lang="en-US"/>
            </a:defPPr>
            <a:lvl1pPr marL="0" algn="l" defTabSz="957700" rtl="0" eaLnBrk="1" latinLnBrk="0" hangingPunct="1">
              <a:defRPr sz="1900" kern="1200">
                <a:solidFill>
                  <a:schemeClr val="tx1"/>
                </a:solidFill>
                <a:latin typeface="+mn-lt"/>
                <a:ea typeface="+mn-ea"/>
                <a:cs typeface="+mn-cs"/>
              </a:defRPr>
            </a:lvl1pPr>
            <a:lvl2pPr marL="478850" algn="l" defTabSz="957700" rtl="0" eaLnBrk="1" latinLnBrk="0" hangingPunct="1">
              <a:defRPr sz="1900" kern="1200">
                <a:solidFill>
                  <a:schemeClr val="tx1"/>
                </a:solidFill>
                <a:latin typeface="+mn-lt"/>
                <a:ea typeface="+mn-ea"/>
                <a:cs typeface="+mn-cs"/>
              </a:defRPr>
            </a:lvl2pPr>
            <a:lvl3pPr marL="957700" algn="l" defTabSz="957700" rtl="0" eaLnBrk="1" latinLnBrk="0" hangingPunct="1">
              <a:defRPr sz="1900" kern="1200">
                <a:solidFill>
                  <a:schemeClr val="tx1"/>
                </a:solidFill>
                <a:latin typeface="+mn-lt"/>
                <a:ea typeface="+mn-ea"/>
                <a:cs typeface="+mn-cs"/>
              </a:defRPr>
            </a:lvl3pPr>
            <a:lvl4pPr marL="1436551" algn="l" defTabSz="957700" rtl="0" eaLnBrk="1" latinLnBrk="0" hangingPunct="1">
              <a:defRPr sz="1900" kern="1200">
                <a:solidFill>
                  <a:schemeClr val="tx1"/>
                </a:solidFill>
                <a:latin typeface="+mn-lt"/>
                <a:ea typeface="+mn-ea"/>
                <a:cs typeface="+mn-cs"/>
              </a:defRPr>
            </a:lvl4pPr>
            <a:lvl5pPr marL="1915402" algn="l" defTabSz="957700" rtl="0" eaLnBrk="1" latinLnBrk="0" hangingPunct="1">
              <a:defRPr sz="1900" kern="1200">
                <a:solidFill>
                  <a:schemeClr val="tx1"/>
                </a:solidFill>
                <a:latin typeface="+mn-lt"/>
                <a:ea typeface="+mn-ea"/>
                <a:cs typeface="+mn-cs"/>
              </a:defRPr>
            </a:lvl5pPr>
            <a:lvl6pPr marL="2394252" algn="l" defTabSz="957700" rtl="0" eaLnBrk="1" latinLnBrk="0" hangingPunct="1">
              <a:defRPr sz="1900" kern="1200">
                <a:solidFill>
                  <a:schemeClr val="tx1"/>
                </a:solidFill>
                <a:latin typeface="+mn-lt"/>
                <a:ea typeface="+mn-ea"/>
                <a:cs typeface="+mn-cs"/>
              </a:defRPr>
            </a:lvl6pPr>
            <a:lvl7pPr marL="2873102" algn="l" defTabSz="957700" rtl="0" eaLnBrk="1" latinLnBrk="0" hangingPunct="1">
              <a:defRPr sz="1900" kern="1200">
                <a:solidFill>
                  <a:schemeClr val="tx1"/>
                </a:solidFill>
                <a:latin typeface="+mn-lt"/>
                <a:ea typeface="+mn-ea"/>
                <a:cs typeface="+mn-cs"/>
              </a:defRPr>
            </a:lvl7pPr>
            <a:lvl8pPr marL="3351952" algn="l" defTabSz="957700" rtl="0" eaLnBrk="1" latinLnBrk="0" hangingPunct="1">
              <a:defRPr sz="1900" kern="1200">
                <a:solidFill>
                  <a:schemeClr val="tx1"/>
                </a:solidFill>
                <a:latin typeface="+mn-lt"/>
                <a:ea typeface="+mn-ea"/>
                <a:cs typeface="+mn-cs"/>
              </a:defRPr>
            </a:lvl8pPr>
            <a:lvl9pPr marL="3830803" algn="l" defTabSz="957700" rtl="0" eaLnBrk="1" latinLnBrk="0" hangingPunct="1">
              <a:defRPr sz="1900" kern="1200">
                <a:solidFill>
                  <a:schemeClr val="tx1"/>
                </a:solidFill>
                <a:latin typeface="+mn-lt"/>
                <a:ea typeface="+mn-ea"/>
                <a:cs typeface="+mn-cs"/>
              </a:defRPr>
            </a:lvl9pPr>
          </a:lstStyle>
          <a:p>
            <a:r>
              <a:rPr lang="en-US" sz="2200" dirty="0" smtClean="0">
                <a:solidFill>
                  <a:srgbClr val="FC9135"/>
                </a:solidFill>
                <a:latin typeface="Eras Bold ITC" pitchFamily="34" charset="0"/>
                <a:cs typeface="Arial" pitchFamily="34" charset="0"/>
              </a:rPr>
              <a:t> GROUP ARCHITECTS</a:t>
            </a:r>
          </a:p>
        </p:txBody>
      </p:sp>
      <p:sp>
        <p:nvSpPr>
          <p:cNvPr id="42" name="TextBox 41"/>
          <p:cNvSpPr txBox="1"/>
          <p:nvPr/>
        </p:nvSpPr>
        <p:spPr>
          <a:xfrm rot="16200000">
            <a:off x="6852191" y="3434813"/>
            <a:ext cx="5660926" cy="315305"/>
          </a:xfrm>
          <a:prstGeom prst="rect">
            <a:avLst/>
          </a:prstGeom>
          <a:noFill/>
        </p:spPr>
        <p:txBody>
          <a:bodyPr wrap="square" lIns="68415" tIns="34208" rIns="68415" bIns="34208" rtlCol="0">
            <a:spAutoFit/>
          </a:bodyPr>
          <a:lstStyle/>
          <a:p>
            <a:r>
              <a:rPr lang="en-US" sz="1600" b="1" dirty="0" smtClean="0">
                <a:solidFill>
                  <a:srgbClr val="FC9135"/>
                </a:solidFill>
                <a:latin typeface="Eras Demi ITC" pitchFamily="34" charset="0"/>
                <a:cs typeface="Arial" pitchFamily="34" charset="0"/>
              </a:rPr>
              <a:t>Design &amp; Build…  </a:t>
            </a:r>
            <a:endParaRPr lang="en-US" sz="1400" dirty="0">
              <a:solidFill>
                <a:srgbClr val="FC9135"/>
              </a:solidFill>
              <a:latin typeface="Eras Demi ITC" pitchFamily="34" charset="0"/>
              <a:cs typeface="Arial" pitchFamily="34" charset="0"/>
            </a:endParaRPr>
          </a:p>
        </p:txBody>
      </p:sp>
      <p:sp>
        <p:nvSpPr>
          <p:cNvPr id="32" name="TextBox 31"/>
          <p:cNvSpPr txBox="1"/>
          <p:nvPr/>
        </p:nvSpPr>
        <p:spPr>
          <a:xfrm>
            <a:off x="7277102" y="61557"/>
            <a:ext cx="2628900" cy="284528"/>
          </a:xfrm>
          <a:prstGeom prst="rect">
            <a:avLst/>
          </a:prstGeom>
          <a:noFill/>
        </p:spPr>
        <p:txBody>
          <a:bodyPr wrap="square" lIns="68415" tIns="34208" rIns="68415" bIns="34208" rtlCol="0">
            <a:spAutoFit/>
          </a:bodyPr>
          <a:lstStyle/>
          <a:p>
            <a:r>
              <a:rPr lang="en-US" sz="1400" dirty="0" smtClean="0">
                <a:solidFill>
                  <a:srgbClr val="FFFFFF"/>
                </a:solidFill>
                <a:latin typeface="Eras Demi ITC" pitchFamily="34" charset="0"/>
                <a:cs typeface="Arial" pitchFamily="34" charset="0"/>
              </a:rPr>
              <a:t>OUR PRESTIGIOUS CLIENTS…</a:t>
            </a:r>
            <a:endParaRPr lang="en-US" sz="1400" dirty="0">
              <a:solidFill>
                <a:srgbClr val="FFFFFF"/>
              </a:solidFill>
              <a:latin typeface="Eras Demi ITC" pitchFamily="34" charset="0"/>
              <a:cs typeface="Arial" pitchFamily="34" charset="0"/>
            </a:endParaRPr>
          </a:p>
        </p:txBody>
      </p:sp>
      <p:sp>
        <p:nvSpPr>
          <p:cNvPr id="33" name="TextBox 32"/>
          <p:cNvSpPr txBox="1"/>
          <p:nvPr/>
        </p:nvSpPr>
        <p:spPr>
          <a:xfrm>
            <a:off x="457201" y="685801"/>
            <a:ext cx="1295400" cy="438416"/>
          </a:xfrm>
          <a:prstGeom prst="rect">
            <a:avLst/>
          </a:prstGeom>
          <a:noFill/>
        </p:spPr>
        <p:txBody>
          <a:bodyPr wrap="square" lIns="68415" tIns="34208" rIns="68415" bIns="34208" rtlCol="0">
            <a:spAutoFit/>
          </a:bodyPr>
          <a:lstStyle/>
          <a:p>
            <a:pPr>
              <a:lnSpc>
                <a:spcPct val="150000"/>
              </a:lnSpc>
            </a:pPr>
            <a:r>
              <a:rPr lang="en-US" sz="1600" b="1" u="sng" dirty="0" smtClean="0">
                <a:solidFill>
                  <a:srgbClr val="FC9135"/>
                </a:solidFill>
                <a:latin typeface="Calibri" pitchFamily="34" charset="0"/>
                <a:cs typeface="Calibri" pitchFamily="34" charset="0"/>
              </a:rPr>
              <a:t>CORPORATE</a:t>
            </a:r>
            <a:endParaRPr lang="en-US" sz="1600" dirty="0" smtClean="0">
              <a:solidFill>
                <a:srgbClr val="FC9135"/>
              </a:solidFill>
            </a:endParaRPr>
          </a:p>
        </p:txBody>
      </p:sp>
      <p:pic>
        <p:nvPicPr>
          <p:cNvPr id="3" name="Picture 2" descr="Y:\05-Group Extra\02 - GROUP EXTRA\19 - Group website _ oct08\RENOVAT-2016\Clients\CORPORATE\Agility-Logistics-Ltd-520x217.jpg"/>
          <p:cNvPicPr>
            <a:picLocks noChangeAspect="1" noChangeArrowheads="1"/>
          </p:cNvPicPr>
          <p:nvPr/>
        </p:nvPicPr>
        <p:blipFill>
          <a:blip r:embed="rId3" cstate="print"/>
          <a:srcRect/>
          <a:stretch>
            <a:fillRect/>
          </a:stretch>
        </p:blipFill>
        <p:spPr bwMode="auto">
          <a:xfrm>
            <a:off x="2292125" y="1520536"/>
            <a:ext cx="1276576" cy="533400"/>
          </a:xfrm>
          <a:prstGeom prst="rect">
            <a:avLst/>
          </a:prstGeom>
          <a:noFill/>
        </p:spPr>
      </p:pic>
      <p:pic>
        <p:nvPicPr>
          <p:cNvPr id="1027" name="Picture 3" descr="Y:\05-Group Extra\02 - GROUP EXTRA\19 - Group website _ oct08\RENOVAT-2016\Clients\CORPORATE\finall banner copy.png"/>
          <p:cNvPicPr>
            <a:picLocks noChangeAspect="1" noChangeArrowheads="1"/>
          </p:cNvPicPr>
          <p:nvPr/>
        </p:nvPicPr>
        <p:blipFill>
          <a:blip r:embed="rId4" cstate="print"/>
          <a:srcRect/>
          <a:stretch>
            <a:fillRect/>
          </a:stretch>
        </p:blipFill>
        <p:spPr bwMode="auto">
          <a:xfrm>
            <a:off x="7086600" y="2590800"/>
            <a:ext cx="1970319" cy="381000"/>
          </a:xfrm>
          <a:prstGeom prst="rect">
            <a:avLst/>
          </a:prstGeom>
          <a:noFill/>
        </p:spPr>
      </p:pic>
      <p:pic>
        <p:nvPicPr>
          <p:cNvPr id="4" name="Picture 4" descr="Y:\05-Group Extra\02 - GROUP EXTRA\19 - Group website _ oct08\RENOVAT-2016\Clients\CORPORATE\logo (1).png"/>
          <p:cNvPicPr>
            <a:picLocks noChangeAspect="1" noChangeArrowheads="1"/>
          </p:cNvPicPr>
          <p:nvPr/>
        </p:nvPicPr>
        <p:blipFill>
          <a:blip r:embed="rId5"/>
          <a:srcRect/>
          <a:stretch>
            <a:fillRect/>
          </a:stretch>
        </p:blipFill>
        <p:spPr bwMode="auto">
          <a:xfrm>
            <a:off x="2209800" y="715554"/>
            <a:ext cx="1447800" cy="427446"/>
          </a:xfrm>
          <a:prstGeom prst="rect">
            <a:avLst/>
          </a:prstGeom>
          <a:noFill/>
        </p:spPr>
      </p:pic>
      <p:pic>
        <p:nvPicPr>
          <p:cNvPr id="1029" name="Picture 5" descr="Y:\05-Group Extra\02 - GROUP EXTRA\19 - Group website _ oct08\RENOVAT-2016\Clients\CORPORATE\logo.jpg"/>
          <p:cNvPicPr>
            <a:picLocks noChangeAspect="1" noChangeArrowheads="1"/>
          </p:cNvPicPr>
          <p:nvPr/>
        </p:nvPicPr>
        <p:blipFill>
          <a:blip r:embed="rId6"/>
          <a:srcRect/>
          <a:stretch>
            <a:fillRect/>
          </a:stretch>
        </p:blipFill>
        <p:spPr bwMode="auto">
          <a:xfrm>
            <a:off x="4189174" y="1520536"/>
            <a:ext cx="1297227" cy="533400"/>
          </a:xfrm>
          <a:prstGeom prst="rect">
            <a:avLst/>
          </a:prstGeom>
          <a:noFill/>
        </p:spPr>
      </p:pic>
      <p:pic>
        <p:nvPicPr>
          <p:cNvPr id="1030" name="Picture 6" descr="Y:\05-Group Extra\02 - GROUP EXTRA\19 - Group website _ oct08\RENOVAT-2016\Clients\CORPORATE\logo.png"/>
          <p:cNvPicPr>
            <a:picLocks noChangeAspect="1" noChangeArrowheads="1"/>
          </p:cNvPicPr>
          <p:nvPr/>
        </p:nvPicPr>
        <p:blipFill>
          <a:blip r:embed="rId7"/>
          <a:srcRect/>
          <a:stretch>
            <a:fillRect/>
          </a:stretch>
        </p:blipFill>
        <p:spPr bwMode="auto">
          <a:xfrm>
            <a:off x="5751512" y="2438400"/>
            <a:ext cx="636588" cy="569968"/>
          </a:xfrm>
          <a:prstGeom prst="rect">
            <a:avLst/>
          </a:prstGeom>
          <a:noFill/>
        </p:spPr>
      </p:pic>
      <p:pic>
        <p:nvPicPr>
          <p:cNvPr id="1032" name="Picture 8" descr="Y:\05-Group Extra\02 - GROUP EXTRA\19 - Group website _ oct08\RENOVAT-2016\Clients\CORPORATE\paysquare-logo-new.jpg"/>
          <p:cNvPicPr>
            <a:picLocks noChangeAspect="1" noChangeArrowheads="1"/>
          </p:cNvPicPr>
          <p:nvPr/>
        </p:nvPicPr>
        <p:blipFill>
          <a:blip r:embed="rId8" cstate="print"/>
          <a:srcRect/>
          <a:stretch>
            <a:fillRect/>
          </a:stretch>
        </p:blipFill>
        <p:spPr bwMode="auto">
          <a:xfrm>
            <a:off x="6094412" y="1447800"/>
            <a:ext cx="1181100" cy="536864"/>
          </a:xfrm>
          <a:prstGeom prst="rect">
            <a:avLst/>
          </a:prstGeom>
          <a:noFill/>
        </p:spPr>
      </p:pic>
      <p:pic>
        <p:nvPicPr>
          <p:cNvPr id="1033" name="Picture 9" descr="Y:\05-Group Extra\02 - GROUP EXTRA\19 - Group website _ oct08\RENOVAT-2016\Clients\CORPORATE\Persistent_logo.png"/>
          <p:cNvPicPr>
            <a:picLocks noChangeAspect="1" noChangeArrowheads="1"/>
          </p:cNvPicPr>
          <p:nvPr/>
        </p:nvPicPr>
        <p:blipFill>
          <a:blip r:embed="rId9" cstate="print"/>
          <a:srcRect/>
          <a:stretch>
            <a:fillRect/>
          </a:stretch>
        </p:blipFill>
        <p:spPr bwMode="auto">
          <a:xfrm>
            <a:off x="4191000" y="2362204"/>
            <a:ext cx="798516" cy="633545"/>
          </a:xfrm>
          <a:prstGeom prst="rect">
            <a:avLst/>
          </a:prstGeom>
          <a:noFill/>
        </p:spPr>
      </p:pic>
      <p:pic>
        <p:nvPicPr>
          <p:cNvPr id="1034" name="Picture 10" descr="Y:\05-Group Extra\02 - GROUP EXTRA\19 - Group website _ oct08\RENOVAT-2016\Clients\CORPORATE\site_logo.png"/>
          <p:cNvPicPr>
            <a:picLocks noChangeAspect="1" noChangeArrowheads="1"/>
          </p:cNvPicPr>
          <p:nvPr/>
        </p:nvPicPr>
        <p:blipFill>
          <a:blip r:embed="rId10" cstate="print"/>
          <a:srcRect/>
          <a:stretch>
            <a:fillRect/>
          </a:stretch>
        </p:blipFill>
        <p:spPr bwMode="auto">
          <a:xfrm>
            <a:off x="4114800" y="685804"/>
            <a:ext cx="1242817" cy="479425"/>
          </a:xfrm>
          <a:prstGeom prst="rect">
            <a:avLst/>
          </a:prstGeom>
          <a:noFill/>
        </p:spPr>
      </p:pic>
      <p:pic>
        <p:nvPicPr>
          <p:cNvPr id="1035" name="Picture 11" descr="Y:\05-Group Extra\02 - GROUP EXTRA\19 - Group website _ oct08\RENOVAT-2016\Clients\CORPORATE\tata-aia-life-insurance-complaints.png"/>
          <p:cNvPicPr>
            <a:picLocks noChangeAspect="1" noChangeArrowheads="1"/>
          </p:cNvPicPr>
          <p:nvPr/>
        </p:nvPicPr>
        <p:blipFill>
          <a:blip r:embed="rId11"/>
          <a:srcRect t="22573" b="25000"/>
          <a:stretch>
            <a:fillRect/>
          </a:stretch>
        </p:blipFill>
        <p:spPr bwMode="auto">
          <a:xfrm>
            <a:off x="2349501" y="2362200"/>
            <a:ext cx="1231900" cy="645850"/>
          </a:xfrm>
          <a:prstGeom prst="rect">
            <a:avLst/>
          </a:prstGeom>
          <a:noFill/>
        </p:spPr>
      </p:pic>
      <p:pic>
        <p:nvPicPr>
          <p:cNvPr id="1036" name="Picture 12" descr="Y:\05-Group Extra\02 - GROUP EXTRA\19 - Group website _ oct08\RENOVAT-2016\Clients\CORPORATE\Vishwakarma_Institute_of_Technology.png"/>
          <p:cNvPicPr>
            <a:picLocks noChangeAspect="1" noChangeArrowheads="1"/>
          </p:cNvPicPr>
          <p:nvPr/>
        </p:nvPicPr>
        <p:blipFill>
          <a:blip r:embed="rId12"/>
          <a:srcRect/>
          <a:stretch>
            <a:fillRect/>
          </a:stretch>
        </p:blipFill>
        <p:spPr bwMode="auto">
          <a:xfrm>
            <a:off x="7924800" y="685804"/>
            <a:ext cx="1125538" cy="1575753"/>
          </a:xfrm>
          <a:prstGeom prst="rect">
            <a:avLst/>
          </a:prstGeom>
          <a:noFill/>
        </p:spPr>
      </p:pic>
      <p:pic>
        <p:nvPicPr>
          <p:cNvPr id="1037" name="Picture 13" descr="Y:\05-Group Extra\02 - GROUP EXTRA\19 - Group website _ oct08\RENOVAT-2016\Clients\CORPORATE\xXF9H3fI.png"/>
          <p:cNvPicPr>
            <a:picLocks noChangeAspect="1" noChangeArrowheads="1"/>
          </p:cNvPicPr>
          <p:nvPr/>
        </p:nvPicPr>
        <p:blipFill rotWithShape="1">
          <a:blip r:embed="rId13"/>
          <a:srcRect l="6250" t="30521" r="8334" b="30156"/>
          <a:stretch/>
        </p:blipFill>
        <p:spPr bwMode="auto">
          <a:xfrm>
            <a:off x="364143" y="2362204"/>
            <a:ext cx="1376178" cy="633545"/>
          </a:xfrm>
          <a:prstGeom prst="rect">
            <a:avLst/>
          </a:prstGeom>
          <a:noFill/>
        </p:spPr>
      </p:pic>
      <p:pic>
        <p:nvPicPr>
          <p:cNvPr id="1038" name="Picture 14" descr="Y:\05-Group Extra\02 - GROUP EXTRA\19 - Group website _ oct08\RENOVAT-2016\Clients\CORPORATE\yardi-logo-mobile.png"/>
          <p:cNvPicPr>
            <a:picLocks noChangeAspect="1" noChangeArrowheads="1"/>
          </p:cNvPicPr>
          <p:nvPr/>
        </p:nvPicPr>
        <p:blipFill>
          <a:blip r:embed="rId14"/>
          <a:srcRect/>
          <a:stretch>
            <a:fillRect/>
          </a:stretch>
        </p:blipFill>
        <p:spPr bwMode="auto">
          <a:xfrm>
            <a:off x="6132512" y="778224"/>
            <a:ext cx="1182688" cy="288576"/>
          </a:xfrm>
          <a:prstGeom prst="rect">
            <a:avLst/>
          </a:prstGeom>
          <a:noFill/>
        </p:spPr>
      </p:pic>
      <p:sp>
        <p:nvSpPr>
          <p:cNvPr id="41" name="TextBox 40"/>
          <p:cNvSpPr txBox="1"/>
          <p:nvPr/>
        </p:nvSpPr>
        <p:spPr>
          <a:xfrm>
            <a:off x="457200" y="3181200"/>
            <a:ext cx="1295400" cy="438416"/>
          </a:xfrm>
          <a:prstGeom prst="rect">
            <a:avLst/>
          </a:prstGeom>
          <a:noFill/>
        </p:spPr>
        <p:txBody>
          <a:bodyPr wrap="square" lIns="68415" tIns="34208" rIns="68415" bIns="34208" rtlCol="0">
            <a:spAutoFit/>
          </a:bodyPr>
          <a:lstStyle/>
          <a:p>
            <a:pPr>
              <a:lnSpc>
                <a:spcPct val="150000"/>
              </a:lnSpc>
            </a:pPr>
            <a:r>
              <a:rPr lang="en-US" sz="1600" b="1" u="sng" dirty="0" smtClean="0">
                <a:solidFill>
                  <a:srgbClr val="FC9135"/>
                </a:solidFill>
                <a:latin typeface="Calibri" pitchFamily="34" charset="0"/>
                <a:cs typeface="Calibri" pitchFamily="34" charset="0"/>
              </a:rPr>
              <a:t>DEVELOPERS</a:t>
            </a:r>
          </a:p>
        </p:txBody>
      </p:sp>
      <p:pic>
        <p:nvPicPr>
          <p:cNvPr id="1039" name="Picture 15" descr="Y:\05-Group Extra\02 - GROUP EXTRA\19 - Group website _ oct08\RENOVAT-2016\Clients\DEVELOPERS\15654.jpg"/>
          <p:cNvPicPr>
            <a:picLocks noChangeAspect="1" noChangeArrowheads="1"/>
          </p:cNvPicPr>
          <p:nvPr/>
        </p:nvPicPr>
        <p:blipFill>
          <a:blip r:embed="rId15"/>
          <a:srcRect r="69382"/>
          <a:stretch>
            <a:fillRect/>
          </a:stretch>
        </p:blipFill>
        <p:spPr bwMode="auto">
          <a:xfrm>
            <a:off x="533402" y="3721080"/>
            <a:ext cx="1142999" cy="622320"/>
          </a:xfrm>
          <a:prstGeom prst="rect">
            <a:avLst/>
          </a:prstGeom>
          <a:noFill/>
        </p:spPr>
      </p:pic>
      <p:pic>
        <p:nvPicPr>
          <p:cNvPr id="1040" name="Picture 16" descr="Y:\05-Group Extra\02 - GROUP EXTRA\19 - Group website _ oct08\RENOVAT-2016\Clients\DEVELOPERS\612112.jpg"/>
          <p:cNvPicPr>
            <a:picLocks noChangeAspect="1" noChangeArrowheads="1"/>
          </p:cNvPicPr>
          <p:nvPr/>
        </p:nvPicPr>
        <p:blipFill>
          <a:blip r:embed="rId16" cstate="print"/>
          <a:srcRect/>
          <a:stretch>
            <a:fillRect/>
          </a:stretch>
        </p:blipFill>
        <p:spPr bwMode="auto">
          <a:xfrm>
            <a:off x="2678112" y="3797280"/>
            <a:ext cx="1466452" cy="381000"/>
          </a:xfrm>
          <a:prstGeom prst="rect">
            <a:avLst/>
          </a:prstGeom>
          <a:noFill/>
        </p:spPr>
      </p:pic>
      <p:pic>
        <p:nvPicPr>
          <p:cNvPr id="1041" name="Picture 17" descr="Y:\05-Group Extra\02 - GROUP EXTRA\19 - Group website _ oct08\RENOVAT-2016\Clients\DEVELOPERS\ajm-logo-1.png"/>
          <p:cNvPicPr>
            <a:picLocks noChangeAspect="1" noChangeArrowheads="1"/>
          </p:cNvPicPr>
          <p:nvPr/>
        </p:nvPicPr>
        <p:blipFill>
          <a:blip r:embed="rId17" cstate="print"/>
          <a:srcRect/>
          <a:stretch>
            <a:fillRect/>
          </a:stretch>
        </p:blipFill>
        <p:spPr bwMode="auto">
          <a:xfrm>
            <a:off x="7924802" y="4447707"/>
            <a:ext cx="839788" cy="962497"/>
          </a:xfrm>
          <a:prstGeom prst="rect">
            <a:avLst/>
          </a:prstGeom>
          <a:noFill/>
        </p:spPr>
      </p:pic>
      <p:pic>
        <p:nvPicPr>
          <p:cNvPr id="1042" name="Picture 18" descr="Y:\05-Group Extra\02 - GROUP EXTRA\19 - Group website _ oct08\RENOVAT-2016\Clients\DEVELOPERS\akshay_logo.jpg"/>
          <p:cNvPicPr>
            <a:picLocks noChangeAspect="1" noChangeArrowheads="1"/>
          </p:cNvPicPr>
          <p:nvPr/>
        </p:nvPicPr>
        <p:blipFill>
          <a:blip r:embed="rId18" cstate="print"/>
          <a:srcRect/>
          <a:stretch>
            <a:fillRect/>
          </a:stretch>
        </p:blipFill>
        <p:spPr bwMode="auto">
          <a:xfrm>
            <a:off x="5135562" y="3797280"/>
            <a:ext cx="1570038" cy="416088"/>
          </a:xfrm>
          <a:prstGeom prst="rect">
            <a:avLst/>
          </a:prstGeom>
          <a:noFill/>
        </p:spPr>
      </p:pic>
      <p:pic>
        <p:nvPicPr>
          <p:cNvPr id="1043" name="Picture 19" descr="Y:\05-Group Extra\02 - GROUP EXTRA\19 - Group website _ oct08\RENOVAT-2016\Clients\DEVELOPERS\ark-prem-constructions.jpg"/>
          <p:cNvPicPr>
            <a:picLocks noChangeAspect="1" noChangeArrowheads="1"/>
          </p:cNvPicPr>
          <p:nvPr/>
        </p:nvPicPr>
        <p:blipFill>
          <a:blip r:embed="rId19"/>
          <a:srcRect/>
          <a:stretch>
            <a:fillRect/>
          </a:stretch>
        </p:blipFill>
        <p:spPr bwMode="auto">
          <a:xfrm>
            <a:off x="7848602" y="3600040"/>
            <a:ext cx="915988" cy="590960"/>
          </a:xfrm>
          <a:prstGeom prst="rect">
            <a:avLst/>
          </a:prstGeom>
          <a:noFill/>
        </p:spPr>
      </p:pic>
      <p:pic>
        <p:nvPicPr>
          <p:cNvPr id="1045" name="Picture 21" descr="Y:\05-Group Extra\02 - GROUP EXTRA\19 - Group website _ oct08\RENOVAT-2016\Clients\DEVELOPERS\medium (1).jpg"/>
          <p:cNvPicPr>
            <a:picLocks noChangeAspect="1" noChangeArrowheads="1"/>
          </p:cNvPicPr>
          <p:nvPr/>
        </p:nvPicPr>
        <p:blipFill>
          <a:blip r:embed="rId20"/>
          <a:srcRect t="28056" b="34611"/>
          <a:stretch>
            <a:fillRect/>
          </a:stretch>
        </p:blipFill>
        <p:spPr bwMode="auto">
          <a:xfrm>
            <a:off x="5135564" y="4648200"/>
            <a:ext cx="1524000" cy="568960"/>
          </a:xfrm>
          <a:prstGeom prst="rect">
            <a:avLst/>
          </a:prstGeom>
          <a:noFill/>
        </p:spPr>
      </p:pic>
      <p:pic>
        <p:nvPicPr>
          <p:cNvPr id="1046" name="Picture 22" descr="Y:\05-Group Extra\02 - GROUP EXTRA\19 - Group website _ oct08\RENOVAT-2016\Clients\DEVELOPERS\medium.jpg"/>
          <p:cNvPicPr>
            <a:picLocks noChangeAspect="1" noChangeArrowheads="1"/>
          </p:cNvPicPr>
          <p:nvPr/>
        </p:nvPicPr>
        <p:blipFill>
          <a:blip r:embed="rId21"/>
          <a:srcRect t="29278" b="33389"/>
          <a:stretch>
            <a:fillRect/>
          </a:stretch>
        </p:blipFill>
        <p:spPr bwMode="auto">
          <a:xfrm>
            <a:off x="2678112" y="4648200"/>
            <a:ext cx="1512888" cy="564812"/>
          </a:xfrm>
          <a:prstGeom prst="rect">
            <a:avLst/>
          </a:prstGeom>
          <a:noFill/>
        </p:spPr>
      </p:pic>
      <p:pic>
        <p:nvPicPr>
          <p:cNvPr id="1047" name="Picture 23" descr="Y:\05-Group Extra\02 - GROUP EXTRA\19 - Group website _ oct08\RENOVAT-2016\Clients\DEVELOPERS\neev-logo.jpg"/>
          <p:cNvPicPr>
            <a:picLocks noChangeAspect="1" noChangeArrowheads="1"/>
          </p:cNvPicPr>
          <p:nvPr/>
        </p:nvPicPr>
        <p:blipFill>
          <a:blip r:embed="rId22"/>
          <a:srcRect/>
          <a:stretch>
            <a:fillRect/>
          </a:stretch>
        </p:blipFill>
        <p:spPr bwMode="auto">
          <a:xfrm>
            <a:off x="457200" y="4648204"/>
            <a:ext cx="1419225" cy="662305"/>
          </a:xfrm>
          <a:prstGeom prst="rect">
            <a:avLst/>
          </a:prstGeom>
          <a:noFill/>
        </p:spPr>
      </p:pic>
      <p:sp>
        <p:nvSpPr>
          <p:cNvPr id="51" name="TextBox 50"/>
          <p:cNvSpPr txBox="1"/>
          <p:nvPr/>
        </p:nvSpPr>
        <p:spPr>
          <a:xfrm>
            <a:off x="457200" y="5334000"/>
            <a:ext cx="1295400" cy="438416"/>
          </a:xfrm>
          <a:prstGeom prst="rect">
            <a:avLst/>
          </a:prstGeom>
          <a:noFill/>
        </p:spPr>
        <p:txBody>
          <a:bodyPr wrap="square" lIns="68415" tIns="34208" rIns="68415" bIns="34208" rtlCol="0">
            <a:spAutoFit/>
          </a:bodyPr>
          <a:lstStyle/>
          <a:p>
            <a:pPr>
              <a:lnSpc>
                <a:spcPct val="150000"/>
              </a:lnSpc>
            </a:pPr>
            <a:r>
              <a:rPr lang="en-US" sz="1600" b="1" u="sng" dirty="0" smtClean="0">
                <a:solidFill>
                  <a:srgbClr val="FC9135"/>
                </a:solidFill>
                <a:latin typeface="Calibri" pitchFamily="34" charset="0"/>
                <a:cs typeface="Calibri" pitchFamily="34" charset="0"/>
              </a:rPr>
              <a:t>RETAILS</a:t>
            </a:r>
          </a:p>
        </p:txBody>
      </p:sp>
      <p:pic>
        <p:nvPicPr>
          <p:cNvPr id="1048" name="Picture 24" descr="Y:\05-Group Extra\02 - GROUP EXTRA\19 - Group website _ oct08\RENOVAT-2016\Clients\RETAILS\a56853d7cf8b0299c3fda4390b87588b.jpg"/>
          <p:cNvPicPr>
            <a:picLocks noChangeAspect="1" noChangeArrowheads="1"/>
          </p:cNvPicPr>
          <p:nvPr/>
        </p:nvPicPr>
        <p:blipFill>
          <a:blip r:embed="rId23"/>
          <a:srcRect/>
          <a:stretch>
            <a:fillRect/>
          </a:stretch>
        </p:blipFill>
        <p:spPr bwMode="auto">
          <a:xfrm>
            <a:off x="457200" y="5708609"/>
            <a:ext cx="1371600" cy="920795"/>
          </a:xfrm>
          <a:prstGeom prst="rect">
            <a:avLst/>
          </a:prstGeom>
          <a:noFill/>
        </p:spPr>
      </p:pic>
      <p:pic>
        <p:nvPicPr>
          <p:cNvPr id="1049" name="Picture 25" descr="Y:\05-Group Extra\02 - GROUP EXTRA\19 - Group website _ oct08\RENOVAT-2016\Clients\RETAILS\logo1 (1).png"/>
          <p:cNvPicPr>
            <a:picLocks noChangeAspect="1" noChangeArrowheads="1"/>
          </p:cNvPicPr>
          <p:nvPr/>
        </p:nvPicPr>
        <p:blipFill>
          <a:blip r:embed="rId24"/>
          <a:srcRect/>
          <a:stretch>
            <a:fillRect/>
          </a:stretch>
        </p:blipFill>
        <p:spPr bwMode="auto">
          <a:xfrm>
            <a:off x="2133602" y="5953143"/>
            <a:ext cx="1308100" cy="447661"/>
          </a:xfrm>
          <a:prstGeom prst="rect">
            <a:avLst/>
          </a:prstGeom>
          <a:noFill/>
        </p:spPr>
      </p:pic>
      <p:pic>
        <p:nvPicPr>
          <p:cNvPr id="1050" name="Picture 26" descr="Y:\05-Group Extra\02 - GROUP EXTRA\19 - Group website _ oct08\RENOVAT-2016\Clients\RETAILS\logo2 (1).png"/>
          <p:cNvPicPr>
            <a:picLocks noChangeAspect="1" noChangeArrowheads="1"/>
          </p:cNvPicPr>
          <p:nvPr/>
        </p:nvPicPr>
        <p:blipFill>
          <a:blip r:embed="rId25" cstate="print"/>
          <a:srcRect/>
          <a:stretch>
            <a:fillRect/>
          </a:stretch>
        </p:blipFill>
        <p:spPr bwMode="auto">
          <a:xfrm>
            <a:off x="8305800" y="6080877"/>
            <a:ext cx="816336" cy="244475"/>
          </a:xfrm>
          <a:prstGeom prst="rect">
            <a:avLst/>
          </a:prstGeom>
          <a:noFill/>
        </p:spPr>
      </p:pic>
      <p:pic>
        <p:nvPicPr>
          <p:cNvPr id="1051" name="Picture 27" descr="Y:\05-Group Extra\02 - GROUP EXTRA\19 - Group website _ oct08\RENOVAT-2016\Clients\RETAILS\logo2.png"/>
          <p:cNvPicPr>
            <a:picLocks noChangeAspect="1" noChangeArrowheads="1"/>
          </p:cNvPicPr>
          <p:nvPr/>
        </p:nvPicPr>
        <p:blipFill>
          <a:blip r:embed="rId26"/>
          <a:srcRect/>
          <a:stretch>
            <a:fillRect/>
          </a:stretch>
        </p:blipFill>
        <p:spPr bwMode="auto">
          <a:xfrm>
            <a:off x="5105400" y="6013409"/>
            <a:ext cx="1266906" cy="379413"/>
          </a:xfrm>
          <a:prstGeom prst="rect">
            <a:avLst/>
          </a:prstGeom>
          <a:noFill/>
        </p:spPr>
      </p:pic>
      <p:pic>
        <p:nvPicPr>
          <p:cNvPr id="1052" name="Picture 28" descr="Y:\05-Group Extra\02 - GROUP EXTRA\19 - Group website _ oct08\RENOVAT-2016\Clients\RETAILS\Logo123321.png"/>
          <p:cNvPicPr>
            <a:picLocks noChangeAspect="1" noChangeArrowheads="1"/>
          </p:cNvPicPr>
          <p:nvPr/>
        </p:nvPicPr>
        <p:blipFill>
          <a:blip r:embed="rId27"/>
          <a:srcRect/>
          <a:stretch>
            <a:fillRect/>
          </a:stretch>
        </p:blipFill>
        <p:spPr bwMode="auto">
          <a:xfrm>
            <a:off x="3657600" y="5861005"/>
            <a:ext cx="1292274" cy="636588"/>
          </a:xfrm>
          <a:prstGeom prst="rect">
            <a:avLst/>
          </a:prstGeom>
          <a:noFill/>
        </p:spPr>
      </p:pic>
      <p:pic>
        <p:nvPicPr>
          <p:cNvPr id="1053" name="Picture 29" descr="Y:\05-Group Extra\02 - GROUP EXTRA\19 - Group website _ oct08\RENOVAT-2016\Clients\RETAILS\m1.png"/>
          <p:cNvPicPr>
            <a:picLocks noChangeAspect="1" noChangeArrowheads="1"/>
          </p:cNvPicPr>
          <p:nvPr/>
        </p:nvPicPr>
        <p:blipFill>
          <a:blip r:embed="rId28" cstate="print"/>
          <a:srcRect/>
          <a:stretch>
            <a:fillRect/>
          </a:stretch>
        </p:blipFill>
        <p:spPr bwMode="auto">
          <a:xfrm>
            <a:off x="6781800" y="6013405"/>
            <a:ext cx="1163086" cy="457200"/>
          </a:xfrm>
          <a:prstGeom prst="rect">
            <a:avLst/>
          </a:prstGeom>
          <a:noFill/>
        </p:spPr>
      </p:pic>
      <p:pic>
        <p:nvPicPr>
          <p:cNvPr id="1026" name="Picture 2" descr="F:\00presentation\Latest Presentation August,2019\For PPT\RGB-Sigma-Next-Done-Now-Vertical-Colour.jp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26506" t="26586" r="25341" b="30468"/>
          <a:stretch/>
        </p:blipFill>
        <p:spPr bwMode="auto">
          <a:xfrm>
            <a:off x="381002" y="1498298"/>
            <a:ext cx="1363333" cy="6353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Z:\00presentation\00-interior projects photoes\deepa parijaat.jpg"/>
          <p:cNvPicPr>
            <a:picLocks noChangeAspect="1" noChangeArrowheads="1"/>
          </p:cNvPicPr>
          <p:nvPr/>
        </p:nvPicPr>
        <p:blipFill rotWithShape="1">
          <a:blip r:embed="rId2">
            <a:extLst>
              <a:ext uri="{28A0092B-C50C-407E-A947-70E740481C1C}">
                <a14:useLocalDpi xmlns:a14="http://schemas.microsoft.com/office/drawing/2010/main" val="0"/>
              </a:ext>
            </a:extLst>
          </a:blip>
          <a:srcRect l="18635" r="21428"/>
          <a:stretch/>
        </p:blipFill>
        <p:spPr bwMode="auto">
          <a:xfrm>
            <a:off x="4648200" y="1"/>
            <a:ext cx="5272314"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4801" y="763168"/>
            <a:ext cx="5715000" cy="560360"/>
          </a:xfrm>
          <a:prstGeom prst="rect">
            <a:avLst/>
          </a:prstGeom>
          <a:solidFill>
            <a:srgbClr val="1C2F5A"/>
          </a:solidFill>
          <a:ln>
            <a:solidFill>
              <a:srgbClr val="1C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 y="762000"/>
            <a:ext cx="7848601" cy="561527"/>
          </a:xfrm>
          <a:prstGeom prst="rect">
            <a:avLst/>
          </a:prstGeom>
          <a:noFill/>
        </p:spPr>
        <p:txBody>
          <a:bodyPr wrap="square" lIns="68415" tIns="34208" rIns="68415" bIns="34208" rtlCol="0">
            <a:spAutoFit/>
          </a:bodyPr>
          <a:lstStyle/>
          <a:p>
            <a:pPr algn="ctr"/>
            <a:r>
              <a:rPr lang="en-US" sz="3200" dirty="0" smtClean="0">
                <a:latin typeface="Eras Demi ITC" pitchFamily="34" charset="0"/>
                <a:cs typeface="Arial" pitchFamily="34" charset="0"/>
              </a:rPr>
              <a:t>ARCHITECTURAL PROJECTS</a:t>
            </a:r>
          </a:p>
        </p:txBody>
      </p:sp>
    </p:spTree>
    <p:extLst>
      <p:ext uri="{BB962C8B-B14F-4D97-AF65-F5344CB8AC3E}">
        <p14:creationId xmlns:p14="http://schemas.microsoft.com/office/powerpoint/2010/main" val="18292465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7720</TotalTime>
  <Words>1945</Words>
  <Application>Microsoft Office PowerPoint</Application>
  <PresentationFormat>A4 Paper (210x297 mm)</PresentationFormat>
  <Paragraphs>247</Paragraphs>
  <Slides>38</Slides>
  <Notes>5</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1_Apex</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Snehal</dc:creator>
  <cp:lastModifiedBy>Windows User</cp:lastModifiedBy>
  <cp:revision>601</cp:revision>
  <dcterms:created xsi:type="dcterms:W3CDTF">2016-05-12T07:53:43Z</dcterms:created>
  <dcterms:modified xsi:type="dcterms:W3CDTF">2020-02-10T10:00:37Z</dcterms:modified>
</cp:coreProperties>
</file>